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80" r:id="rId6"/>
    <p:sldId id="288" r:id="rId7"/>
    <p:sldId id="284" r:id="rId8"/>
    <p:sldId id="285" r:id="rId9"/>
    <p:sldId id="286" r:id="rId10"/>
    <p:sldId id="261" r:id="rId11"/>
    <p:sldId id="262" r:id="rId12"/>
    <p:sldId id="263" r:id="rId13"/>
    <p:sldId id="264" r:id="rId14"/>
    <p:sldId id="287" r:id="rId15"/>
    <p:sldId id="278" r:id="rId16"/>
    <p:sldId id="283" r:id="rId17"/>
    <p:sldId id="281" r:id="rId18"/>
    <p:sldId id="282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3" r:id="rId27"/>
    <p:sldId id="274" r:id="rId28"/>
    <p:sldId id="275" r:id="rId29"/>
    <p:sldId id="276" r:id="rId30"/>
    <p:sldId id="277" r:id="rId31"/>
    <p:sldId id="279" r:id="rId32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97D70C-B970-431B-AA5A-20A659962DE1}">
          <p14:sldIdLst>
            <p14:sldId id="256"/>
            <p14:sldId id="257"/>
            <p14:sldId id="258"/>
            <p14:sldId id="259"/>
          </p14:sldIdLst>
        </p14:section>
        <p14:section name="Implementación" id="{044D9CB0-B53A-4707-A88D-25C1CD4A4EB9}">
          <p14:sldIdLst>
            <p14:sldId id="280"/>
            <p14:sldId id="288"/>
            <p14:sldId id="284"/>
            <p14:sldId id="285"/>
            <p14:sldId id="286"/>
            <p14:sldId id="261"/>
            <p14:sldId id="262"/>
            <p14:sldId id="263"/>
            <p14:sldId id="264"/>
            <p14:sldId id="287"/>
            <p14:sldId id="278"/>
            <p14:sldId id="283"/>
            <p14:sldId id="281"/>
            <p14:sldId id="282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sser Morales" initials="YM" lastIdx="1" clrIdx="0">
    <p:extLst>
      <p:ext uri="{19B8F6BF-5375-455C-9EA6-DF929625EA0E}">
        <p15:presenceInfo xmlns:p15="http://schemas.microsoft.com/office/powerpoint/2012/main" userId="ad4bd30ef4e37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20" autoAdjust="0"/>
    <p:restoredTop sz="0" autoAdjust="0"/>
  </p:normalViewPr>
  <p:slideViewPr>
    <p:cSldViewPr snapToGrid="0">
      <p:cViewPr varScale="1">
        <p:scale>
          <a:sx n="78" d="100"/>
          <a:sy n="78" d="100"/>
        </p:scale>
        <p:origin x="37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367502C-7718-4AE3-8976-47F864433353}" type="slidenum"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Detallar brevemente el sistema ROS, Que es y su uso, el desarrollo del LVR enfocado a los Fundamentos de </a:t>
            </a:r>
            <a:r>
              <a:rPr lang="es-NI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Robotica</a:t>
            </a:r>
            <a:r>
              <a:rPr lang="es-NI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9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367502C-7718-4AE3-8976-47F864433353}" type="slidenum">
              <a:rPr lang="es-NI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s-NI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67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NI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NI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s-NI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GIF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GIF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79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web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2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7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8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9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0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1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3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4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5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6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7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8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0" y="4557600"/>
            <a:ext cx="9143640" cy="211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Presentado por: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Br. Yeser Alfredo Morales C.</a:t>
            </a: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Tutor: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MSc. Alejandro Méndez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1"/>
          <p:cNvSpPr/>
          <p:nvPr/>
        </p:nvSpPr>
        <p:spPr>
          <a:xfrm>
            <a:off x="2631600" y="748800"/>
            <a:ext cx="8285760" cy="518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UNIVERSIDAD NACIONAL DE INGENIER</a:t>
            </a:r>
            <a:r>
              <a:rPr lang="" alt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</a:t>
            </a:r>
            <a:r>
              <a:rPr lang="es-NI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2"/>
          <p:cNvSpPr/>
          <p:nvPr/>
        </p:nvSpPr>
        <p:spPr>
          <a:xfrm>
            <a:off x="3029400" y="1721520"/>
            <a:ext cx="6193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Defensa Monográfica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457200" y="2776680"/>
            <a:ext cx="11274120" cy="204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OPERATIVO PARA ROBOTS(ROS): APLICACIÓN EN EL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24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DESARROLLO DE UN LABORATORIO VIRTUAL PARA EL ESTUDIO DE LOS FUNDAMENTOS DE LA ROBÓTICA INDUSTRIAL.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10793880" y="6520680"/>
            <a:ext cx="1859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06</a:t>
            </a:r>
            <a:r>
              <a:rPr lang="es-NI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/09/2019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89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560" y="527760"/>
            <a:ext cx="1550880" cy="96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 rot="10800000" flipV="1">
            <a:off x="10998250" y="9926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36240" y="1734840"/>
            <a:ext cx="3875040" cy="1361160"/>
          </a:xfrm>
          <a:prstGeom prst="rect">
            <a:avLst/>
          </a:prstGeom>
          <a:ln>
            <a:noFill/>
          </a:ln>
        </p:spPr>
      </p:pic>
      <p:pic>
        <p:nvPicPr>
          <p:cNvPr id="28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268600" y="2651760"/>
            <a:ext cx="1369800" cy="1211760"/>
          </a:xfrm>
          <a:prstGeom prst="rect">
            <a:avLst/>
          </a:prstGeom>
          <a:ln>
            <a:noFill/>
          </a:ln>
        </p:spPr>
      </p:pic>
      <p:pic>
        <p:nvPicPr>
          <p:cNvPr id="28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20680" y="3007440"/>
            <a:ext cx="1421280" cy="1269720"/>
          </a:xfrm>
          <a:prstGeom prst="rect">
            <a:avLst/>
          </a:prstGeom>
          <a:ln>
            <a:noFill/>
          </a:ln>
        </p:spPr>
      </p:pic>
      <p:pic>
        <p:nvPicPr>
          <p:cNvPr id="288" name="Picture 1"/>
          <p:cNvPicPr/>
          <p:nvPr/>
        </p:nvPicPr>
        <p:blipFill>
          <a:blip r:embed="rId6"/>
          <a:stretch>
            <a:fillRect/>
          </a:stretch>
        </p:blipFill>
        <p:spPr>
          <a:xfrm>
            <a:off x="6638760" y="4125600"/>
            <a:ext cx="1402920" cy="143100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433920" y="5525640"/>
            <a:ext cx="1504080" cy="1314720"/>
          </a:xfrm>
          <a:prstGeom prst="rect">
            <a:avLst/>
          </a:prstGeom>
          <a:ln>
            <a:noFill/>
          </a:ln>
        </p:spPr>
      </p:pic>
      <p:pic>
        <p:nvPicPr>
          <p:cNvPr id="290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5355000" y="5650200"/>
            <a:ext cx="1262160" cy="1190160"/>
          </a:xfrm>
          <a:prstGeom prst="rect">
            <a:avLst/>
          </a:prstGeom>
          <a:ln>
            <a:noFill/>
          </a:ln>
        </p:spPr>
      </p:pic>
      <p:pic>
        <p:nvPicPr>
          <p:cNvPr id="291" name="Picture 7"/>
          <p:cNvPicPr/>
          <p:nvPr/>
        </p:nvPicPr>
        <p:blipFill>
          <a:blip r:embed="rId9"/>
          <a:stretch>
            <a:fillRect/>
          </a:stretch>
        </p:blipFill>
        <p:spPr>
          <a:xfrm>
            <a:off x="3994200" y="5374080"/>
            <a:ext cx="1495080" cy="1386000"/>
          </a:xfrm>
          <a:prstGeom prst="rect">
            <a:avLst/>
          </a:prstGeom>
          <a:ln>
            <a:noFill/>
          </a:ln>
        </p:spPr>
      </p:pic>
      <p:pic>
        <p:nvPicPr>
          <p:cNvPr id="292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4015080" y="4237200"/>
            <a:ext cx="1383840" cy="1272960"/>
          </a:xfrm>
          <a:prstGeom prst="rect">
            <a:avLst/>
          </a:prstGeom>
          <a:ln>
            <a:noFill/>
          </a:ln>
        </p:spPr>
      </p:pic>
      <p:pic>
        <p:nvPicPr>
          <p:cNvPr id="293" name="Picture 9"/>
          <p:cNvPicPr/>
          <p:nvPr/>
        </p:nvPicPr>
        <p:blipFill>
          <a:blip r:embed="rId11"/>
          <a:stretch>
            <a:fillRect/>
          </a:stretch>
        </p:blipFill>
        <p:spPr>
          <a:xfrm>
            <a:off x="3984480" y="3096360"/>
            <a:ext cx="1414440" cy="1127520"/>
          </a:xfrm>
          <a:prstGeom prst="rect">
            <a:avLst/>
          </a:prstGeom>
          <a:ln>
            <a:noFill/>
          </a:ln>
        </p:spPr>
      </p:pic>
      <p:sp>
        <p:nvSpPr>
          <p:cNvPr id="294" name="CustomShape 33"/>
          <p:cNvSpPr/>
          <p:nvPr/>
        </p:nvSpPr>
        <p:spPr>
          <a:xfrm>
            <a:off x="23040" y="1734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Opera la investigación en la Robótica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Alguien publica.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4217040" y="1246680"/>
            <a:ext cx="359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Reinventando la Rueda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23040" y="287028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Un paper con prueba de   conceptos de robots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8244720" y="1873080"/>
            <a:ext cx="3950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Esto estimula en otro lab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tratar de replicar los resultados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320" y="588384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. E incontables noches sin dormir son utilizadas para escribir el codigo desde cero.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8"/>
          <p:cNvSpPr/>
          <p:nvPr/>
        </p:nvSpPr>
        <p:spPr>
          <a:xfrm>
            <a:off x="8244720" y="2796480"/>
            <a:ext cx="3950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. Pero ellos no obtienen todos los detalles del software usado, para hacer que funcione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9"/>
          <p:cNvSpPr/>
          <p:nvPr/>
        </p:nvSpPr>
        <p:spPr>
          <a:xfrm>
            <a:off x="8244720" y="40482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. Y todo el código usado por los anteriores miembros del lab es un enredo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0"/>
          <p:cNvSpPr/>
          <p:nvPr/>
        </p:nvSpPr>
        <p:spPr>
          <a:xfrm>
            <a:off x="8244720" y="52470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. Así que, se forma un plan grandioso para escribir un nuevo software (API)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Line 41"/>
          <p:cNvSpPr/>
          <p:nvPr/>
        </p:nvSpPr>
        <p:spPr>
          <a:xfrm>
            <a:off x="66960" y="3641400"/>
            <a:ext cx="3756960" cy="1440"/>
          </a:xfrm>
          <a:prstGeom prst="line">
            <a:avLst/>
          </a:prstGeom>
          <a:ln w="28440">
            <a:solidFill>
              <a:schemeClr val="accent1">
                <a:shade val="50000"/>
              </a:schemeClr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2"/>
          <p:cNvSpPr/>
          <p:nvPr/>
        </p:nvSpPr>
        <p:spPr>
          <a:xfrm>
            <a:off x="67320" y="3873600"/>
            <a:ext cx="3594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.Y ellos escriben código que apenas trabaja pero que permite que ellos publiquen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3"/>
          <p:cNvSpPr/>
          <p:nvPr/>
        </p:nvSpPr>
        <p:spPr>
          <a:xfrm>
            <a:off x="67320" y="4897800"/>
            <a:ext cx="359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. Inevitablemente el tiempo se agota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Picture 16" descr="Screenshot from 2019-01-09 15-06-27">
            <a:extLst>
              <a:ext uri="{FF2B5EF4-FFF2-40B4-BE49-F238E27FC236}">
                <a16:creationId xmlns:a16="http://schemas.microsoft.com/office/drawing/2014/main" id="{CADDFCA3-DF06-47ED-B932-E30F2D84A6C5}"/>
              </a:ext>
            </a:extLst>
          </p:cNvPr>
          <p:cNvPicPr/>
          <p:nvPr/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"/>
          <p:cNvSpPr/>
          <p:nvPr/>
        </p:nvSpPr>
        <p:spPr>
          <a:xfrm rot="10800000" flipV="1">
            <a:off x="109849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3"/>
          <p:cNvSpPr/>
          <p:nvPr/>
        </p:nvSpPr>
        <p:spPr>
          <a:xfrm>
            <a:off x="1494000" y="1632600"/>
            <a:ext cx="52041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 no reinventamos la rueda.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Obtenemos Múltiples librerías Estandarizadas y herramientas para Robots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00" y="192168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3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3480" y="1759680"/>
            <a:ext cx="1079640" cy="1071360"/>
          </a:xfrm>
          <a:prstGeom prst="rect">
            <a:avLst/>
          </a:prstGeom>
          <a:ln>
            <a:noFill/>
          </a:ln>
        </p:spPr>
      </p:pic>
      <p:sp>
        <p:nvSpPr>
          <p:cNvPr id="340" name="CustomShape 34"/>
          <p:cNvSpPr/>
          <p:nvPr/>
        </p:nvSpPr>
        <p:spPr>
          <a:xfrm>
            <a:off x="8405280" y="1759680"/>
            <a:ext cx="3759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Dado que un sistema de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posee muchos procesos que 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ejecutan para completar una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tarea.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547760" y="3051720"/>
            <a:ext cx="3801960" cy="2861640"/>
          </a:xfrm>
          <a:prstGeom prst="rect">
            <a:avLst/>
          </a:prstGeom>
          <a:ln>
            <a:noFill/>
          </a:ln>
        </p:spPr>
      </p:pic>
      <p:sp>
        <p:nvSpPr>
          <p:cNvPr id="342" name="Line 35"/>
          <p:cNvSpPr/>
          <p:nvPr/>
        </p:nvSpPr>
        <p:spPr>
          <a:xfrm>
            <a:off x="22680" y="2934000"/>
            <a:ext cx="7067520" cy="2412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36"/>
          <p:cNvSpPr/>
          <p:nvPr/>
        </p:nvSpPr>
        <p:spPr>
          <a:xfrm flipV="1">
            <a:off x="7090200" y="2958120"/>
            <a:ext cx="32400" cy="3508560"/>
          </a:xfrm>
          <a:prstGeom prst="line">
            <a:avLst/>
          </a:prstGeom>
          <a:ln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7"/>
          <p:cNvSpPr/>
          <p:nvPr/>
        </p:nvSpPr>
        <p:spPr>
          <a:xfrm flipH="1">
            <a:off x="6410880" y="3328560"/>
            <a:ext cx="23860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8"/>
          <p:cNvSpPr/>
          <p:nvPr/>
        </p:nvSpPr>
        <p:spPr>
          <a:xfrm>
            <a:off x="1516320" y="316728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Cámara: Proceso de procesamiento de la imagen.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9"/>
          <p:cNvSpPr/>
          <p:nvPr/>
        </p:nvSpPr>
        <p:spPr>
          <a:xfrm flipH="1" flipV="1">
            <a:off x="6320880" y="4014000"/>
            <a:ext cx="2763720" cy="24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0"/>
          <p:cNvSpPr/>
          <p:nvPr/>
        </p:nvSpPr>
        <p:spPr>
          <a:xfrm>
            <a:off x="1516320" y="380232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del robot: Driver exclusivo de cada fabricante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1"/>
          <p:cNvSpPr/>
          <p:nvPr/>
        </p:nvSpPr>
        <p:spPr>
          <a:xfrm flipH="1" flipV="1">
            <a:off x="6321600" y="5470920"/>
            <a:ext cx="1665360" cy="8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2"/>
          <p:cNvSpPr/>
          <p:nvPr/>
        </p:nvSpPr>
        <p:spPr>
          <a:xfrm>
            <a:off x="1516320" y="526860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Monitor: Información del estado del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3"/>
          <p:cNvSpPr/>
          <p:nvPr/>
        </p:nvSpPr>
        <p:spPr>
          <a:xfrm>
            <a:off x="1516320" y="4523040"/>
            <a:ext cx="4922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Sensores: Posición u orientación del robot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4"/>
          <p:cNvSpPr/>
          <p:nvPr/>
        </p:nvSpPr>
        <p:spPr>
          <a:xfrm flipH="1">
            <a:off x="6276240" y="4599360"/>
            <a:ext cx="3779280" cy="13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5"/>
          <p:cNvSpPr/>
          <p:nvPr/>
        </p:nvSpPr>
        <p:spPr>
          <a:xfrm>
            <a:off x="1335960" y="3200400"/>
            <a:ext cx="75240" cy="2564280"/>
          </a:xfrm>
          <a:prstGeom prst="leftBrace">
            <a:avLst>
              <a:gd name="adj1" fmla="val 8333"/>
              <a:gd name="adj2" fmla="val 50000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6"/>
          <p:cNvSpPr/>
          <p:nvPr/>
        </p:nvSpPr>
        <p:spPr>
          <a:xfrm rot="10800000">
            <a:off x="283175" y="3008780"/>
            <a:ext cx="1013040" cy="287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vert="vert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Procesos con software estandarizados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rot="10800000" flipV="1">
            <a:off x="12726720" y="35136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3"/>
          <p:cNvSpPr/>
          <p:nvPr/>
        </p:nvSpPr>
        <p:spPr>
          <a:xfrm>
            <a:off x="173520" y="3335040"/>
            <a:ext cx="259632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MIDDLEWARE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el traspaso de información vía nodos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rcRect r="82951"/>
          <a:stretch>
            <a:fillRect/>
          </a:stretch>
        </p:blipFill>
        <p:spPr>
          <a:xfrm>
            <a:off x="283320" y="4676760"/>
            <a:ext cx="1025640" cy="154980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1580400" y="1545120"/>
            <a:ext cx="6694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sistema robótico posee varios procesos de paso de información para que el robot ejecute una tarea determinada.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5440" y="1364760"/>
            <a:ext cx="864360" cy="858240"/>
          </a:xfrm>
          <a:prstGeom prst="rect">
            <a:avLst/>
          </a:prstGeom>
          <a:ln>
            <a:noFill/>
          </a:ln>
        </p:spPr>
      </p:pic>
      <p:sp>
        <p:nvSpPr>
          <p:cNvPr id="390" name="CustomShape 35"/>
          <p:cNvSpPr/>
          <p:nvPr/>
        </p:nvSpPr>
        <p:spPr>
          <a:xfrm>
            <a:off x="1580400" y="2416320"/>
            <a:ext cx="678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no solo es un conjunto de librerías estandarizadas, ya que una de sus mejores características es el traspaso de información entre diferentes procesos, Llamados NODOS de ROS (Middleware 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6520" y="2587680"/>
            <a:ext cx="1492560" cy="393840"/>
          </a:xfrm>
          <a:prstGeom prst="rect">
            <a:avLst/>
          </a:prstGeom>
          <a:ln>
            <a:noFill/>
          </a:ln>
        </p:spPr>
      </p:pic>
      <p:pic>
        <p:nvPicPr>
          <p:cNvPr id="392" name="Picture 2"/>
          <p:cNvPicPr/>
          <p:nvPr/>
        </p:nvPicPr>
        <p:blipFill>
          <a:blip r:embed="rId2"/>
          <a:srcRect l="82655"/>
          <a:stretch>
            <a:fillRect/>
          </a:stretch>
        </p:blipFill>
        <p:spPr>
          <a:xfrm>
            <a:off x="5229720" y="4676760"/>
            <a:ext cx="1043640" cy="1549800"/>
          </a:xfrm>
          <a:prstGeom prst="rect">
            <a:avLst/>
          </a:prstGeom>
          <a:ln>
            <a:noFill/>
          </a:ln>
        </p:spPr>
      </p:pic>
      <p:pic>
        <p:nvPicPr>
          <p:cNvPr id="393" name="Picture 2"/>
          <p:cNvPicPr/>
          <p:nvPr/>
        </p:nvPicPr>
        <p:blipFill>
          <a:blip r:embed="rId2"/>
          <a:srcRect l="17053" r="15831"/>
          <a:stretch>
            <a:fillRect/>
          </a:stretch>
        </p:blipFill>
        <p:spPr>
          <a:xfrm>
            <a:off x="1280160" y="4676760"/>
            <a:ext cx="4038120" cy="1549800"/>
          </a:xfrm>
          <a:prstGeom prst="rect">
            <a:avLst/>
          </a:prstGeom>
          <a:ln>
            <a:noFill/>
          </a:ln>
        </p:spPr>
      </p:pic>
      <p:pic>
        <p:nvPicPr>
          <p:cNvPr id="394" name="Picture 1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880" y="3408840"/>
            <a:ext cx="5072040" cy="3228120"/>
          </a:xfrm>
          <a:prstGeom prst="rect">
            <a:avLst/>
          </a:prstGeom>
          <a:ln>
            <a:noFill/>
          </a:ln>
        </p:spPr>
      </p:pic>
      <p:sp>
        <p:nvSpPr>
          <p:cNvPr id="395" name="CustomShape 36"/>
          <p:cNvSpPr/>
          <p:nvPr/>
        </p:nvSpPr>
        <p:spPr>
          <a:xfrm>
            <a:off x="8363880" y="2763360"/>
            <a:ext cx="2768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Registro e Intercambio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Información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 rot="10800000" flipV="1">
            <a:off x="1102873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 rot="10800000">
            <a:off x="11204280" y="1894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 rot="10800000">
            <a:off x="10282680" y="139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 rot="10800000">
            <a:off x="11204280" y="8737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 rot="10800000">
            <a:off x="9380160" y="2372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 rot="10800000">
            <a:off x="8791560" y="2052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 rot="10800000">
            <a:off x="9968760" y="20408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 rot="10800000">
            <a:off x="9380160" y="1720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3"/>
          <p:cNvSpPr/>
          <p:nvPr/>
        </p:nvSpPr>
        <p:spPr>
          <a:xfrm>
            <a:off x="5048280" y="1891800"/>
            <a:ext cx="2176920" cy="1594800"/>
          </a:xfrm>
          <a:prstGeom prst="snip2SameRect">
            <a:avLst>
              <a:gd name="adj1" fmla="val 16667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MASTER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8375040" y="457452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5"/>
          <p:cNvSpPr/>
          <p:nvPr/>
        </p:nvSpPr>
        <p:spPr>
          <a:xfrm rot="16200000">
            <a:off x="2948040" y="2431080"/>
            <a:ext cx="1840680" cy="23572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6"/>
          <p:cNvSpPr/>
          <p:nvPr/>
        </p:nvSpPr>
        <p:spPr>
          <a:xfrm>
            <a:off x="1494000" y="2689200"/>
            <a:ext cx="2704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Advertise (Anuncia)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7"/>
          <p:cNvSpPr/>
          <p:nvPr/>
        </p:nvSpPr>
        <p:spPr>
          <a:xfrm>
            <a:off x="5048280" y="3486960"/>
            <a:ext cx="2203560" cy="3646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Topic:Images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8"/>
          <p:cNvSpPr/>
          <p:nvPr/>
        </p:nvSpPr>
        <p:spPr>
          <a:xfrm>
            <a:off x="1363320" y="453024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9"/>
          <p:cNvSpPr/>
          <p:nvPr/>
        </p:nvSpPr>
        <p:spPr>
          <a:xfrm rot="16200000" flipV="1">
            <a:off x="7521120" y="2393640"/>
            <a:ext cx="1884960" cy="2476080"/>
          </a:xfrm>
          <a:prstGeom prst="curvedConnector2">
            <a:avLst/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0"/>
          <p:cNvSpPr/>
          <p:nvPr/>
        </p:nvSpPr>
        <p:spPr>
          <a:xfrm>
            <a:off x="8683560" y="2587680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Line 41"/>
          <p:cNvSpPr/>
          <p:nvPr/>
        </p:nvSpPr>
        <p:spPr>
          <a:xfrm>
            <a:off x="3926520" y="483156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42"/>
          <p:cNvSpPr/>
          <p:nvPr/>
        </p:nvSpPr>
        <p:spPr>
          <a:xfrm>
            <a:off x="3912840" y="5269680"/>
            <a:ext cx="4563720" cy="18360"/>
          </a:xfrm>
          <a:prstGeom prst="line">
            <a:avLst/>
          </a:prstGeom>
          <a:ln w="3816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5259240" y="4439880"/>
            <a:ext cx="196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 :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44"/>
          <p:cNvSpPr/>
          <p:nvPr/>
        </p:nvSpPr>
        <p:spPr>
          <a:xfrm>
            <a:off x="23040" y="5471640"/>
            <a:ext cx="241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Publisher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5"/>
          <p:cNvSpPr/>
          <p:nvPr/>
        </p:nvSpPr>
        <p:spPr>
          <a:xfrm>
            <a:off x="4341600" y="486936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525924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6150600" y="488124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8"/>
          <p:cNvSpPr/>
          <p:nvPr/>
        </p:nvSpPr>
        <p:spPr>
          <a:xfrm>
            <a:off x="7047720" y="4879800"/>
            <a:ext cx="674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9"/>
          <p:cNvSpPr/>
          <p:nvPr/>
        </p:nvSpPr>
        <p:spPr>
          <a:xfrm>
            <a:off x="9884880" y="4065120"/>
            <a:ext cx="243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Suscriber Images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50"/>
          <p:cNvSpPr/>
          <p:nvPr/>
        </p:nvSpPr>
        <p:spPr>
          <a:xfrm>
            <a:off x="8630280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Visor de imagen #2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1"/>
          <p:cNvSpPr/>
          <p:nvPr/>
        </p:nvSpPr>
        <p:spPr>
          <a:xfrm flipH="1" flipV="1">
            <a:off x="7351920" y="2815560"/>
            <a:ext cx="3931560" cy="3387960"/>
          </a:xfrm>
          <a:prstGeom prst="curvedConnector3">
            <a:avLst>
              <a:gd name="adj1" fmla="val -6056"/>
            </a:avLst>
          </a:prstGeom>
          <a:noFill/>
          <a:ln w="3168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2"/>
          <p:cNvSpPr/>
          <p:nvPr/>
        </p:nvSpPr>
        <p:spPr>
          <a:xfrm>
            <a:off x="8713555" y="2405275"/>
            <a:ext cx="363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Subscribe (Desea Suscribirse)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Imagenes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Line 53"/>
          <p:cNvSpPr/>
          <p:nvPr/>
        </p:nvSpPr>
        <p:spPr>
          <a:xfrm>
            <a:off x="3901320" y="5268240"/>
            <a:ext cx="5117400" cy="57744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54"/>
          <p:cNvSpPr/>
          <p:nvPr/>
        </p:nvSpPr>
        <p:spPr>
          <a:xfrm>
            <a:off x="2690280" y="5589000"/>
            <a:ext cx="5951160" cy="673920"/>
          </a:xfrm>
          <a:prstGeom prst="line">
            <a:avLst/>
          </a:prstGeom>
          <a:ln w="3492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5"/>
          <p:cNvSpPr/>
          <p:nvPr/>
        </p:nvSpPr>
        <p:spPr>
          <a:xfrm rot="480000">
            <a:off x="3931560" y="538452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56"/>
          <p:cNvSpPr/>
          <p:nvPr/>
        </p:nvSpPr>
        <p:spPr>
          <a:xfrm rot="480000">
            <a:off x="4895640" y="548316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7"/>
          <p:cNvSpPr/>
          <p:nvPr/>
        </p:nvSpPr>
        <p:spPr>
          <a:xfrm rot="480000">
            <a:off x="5821920" y="558720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58"/>
          <p:cNvSpPr/>
          <p:nvPr/>
        </p:nvSpPr>
        <p:spPr>
          <a:xfrm rot="480000">
            <a:off x="6704280" y="569268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9"/>
          <p:cNvSpPr/>
          <p:nvPr/>
        </p:nvSpPr>
        <p:spPr>
          <a:xfrm rot="480000">
            <a:off x="7612200" y="5811840"/>
            <a:ext cx="629640" cy="31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0" y="644525"/>
            <a:ext cx="3387725" cy="2349500"/>
          </a:xfrm>
          <a:prstGeom prst="rect">
            <a:avLst/>
          </a:prstGeom>
          <a:ln>
            <a:noFill/>
          </a:ln>
        </p:spPr>
      </p:pic>
      <p:sp>
        <p:nvSpPr>
          <p:cNvPr id="2" name="CustomShape 38"/>
          <p:cNvSpPr/>
          <p:nvPr/>
        </p:nvSpPr>
        <p:spPr>
          <a:xfrm>
            <a:off x="1363320" y="449912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Controlador robot</a:t>
            </a:r>
          </a:p>
        </p:txBody>
      </p:sp>
      <p:sp>
        <p:nvSpPr>
          <p:cNvPr id="4" name="CustomShape 34"/>
          <p:cNvSpPr/>
          <p:nvPr/>
        </p:nvSpPr>
        <p:spPr>
          <a:xfrm>
            <a:off x="8416315" y="4573885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0"/>
          <p:cNvSpPr/>
          <p:nvPr/>
        </p:nvSpPr>
        <p:spPr>
          <a:xfrm>
            <a:off x="8629645" y="5697360"/>
            <a:ext cx="2653920" cy="101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Real</a:t>
            </a:r>
            <a:endParaRPr lang="en-US" alt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8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41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5"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58" dur="2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98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101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083521D-8A25-4E24-83E5-2AFD5782A300}"/>
              </a:ext>
            </a:extLst>
          </p:cNvPr>
          <p:cNvSpPr txBox="1"/>
          <p:nvPr/>
        </p:nvSpPr>
        <p:spPr>
          <a:xfrm>
            <a:off x="667174" y="280648"/>
            <a:ext cx="4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800" b="1" dirty="0">
                <a:latin typeface="Myriad Apple" panose="02000400000000000000" pitchFamily="2" charset="0"/>
              </a:rPr>
              <a:t>Solución propuesta</a:t>
            </a:r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1210009" y="85934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5512407" y="2016720"/>
            <a:ext cx="4603480" cy="4413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6" name="Table 8">
            <a:extLst>
              <a:ext uri="{FF2B5EF4-FFF2-40B4-BE49-F238E27FC236}">
                <a16:creationId xmlns:a16="http://schemas.microsoft.com/office/drawing/2014/main" id="{45A395EF-2600-4E01-8A61-B20DFFF9606C}"/>
              </a:ext>
            </a:extLst>
          </p:cNvPr>
          <p:cNvGraphicFramePr>
            <a:graphicFrameLocks noGrp="1"/>
          </p:cNvGraphicFramePr>
          <p:nvPr/>
        </p:nvGraphicFramePr>
        <p:xfrm>
          <a:off x="481416" y="3709638"/>
          <a:ext cx="3495975" cy="2883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75">
                  <a:extLst>
                    <a:ext uri="{9D8B030D-6E8A-4147-A177-3AD203B41FA5}">
                      <a16:colId xmlns:a16="http://schemas.microsoft.com/office/drawing/2014/main" val="35262695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algn="ctr"/>
                      <a:r>
                        <a:rPr lang="es-NI" sz="2000" b="1" dirty="0">
                          <a:latin typeface="Myriad Apple" panose="02000400000000000000" pitchFamily="2" charset="0"/>
                        </a:rPr>
                        <a:t>Funcionalidades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521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5488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6657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r>
                        <a:rPr lang="es-NI" b="1" dirty="0"/>
                        <a:t>Información Visual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6953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2140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3494"/>
                  </a:ext>
                </a:extLst>
              </a:tr>
            </a:tbl>
          </a:graphicData>
        </a:graphic>
      </p:graphicFrame>
      <p:sp>
        <p:nvSpPr>
          <p:cNvPr id="57" name="TextBox 9">
            <a:extLst>
              <a:ext uri="{FF2B5EF4-FFF2-40B4-BE49-F238E27FC236}">
                <a16:creationId xmlns:a16="http://schemas.microsoft.com/office/drawing/2014/main" id="{E7E5357F-278E-484D-9782-80F55DED4B09}"/>
              </a:ext>
            </a:extLst>
          </p:cNvPr>
          <p:cNvSpPr txBox="1"/>
          <p:nvPr/>
        </p:nvSpPr>
        <p:spPr>
          <a:xfrm>
            <a:off x="469954" y="4640111"/>
            <a:ext cx="6149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Recursos Bibliográficos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8EB2659F-5E16-492F-BA7B-267BC6D49BF3}"/>
              </a:ext>
            </a:extLst>
          </p:cNvPr>
          <p:cNvSpPr txBox="1"/>
          <p:nvPr/>
        </p:nvSpPr>
        <p:spPr>
          <a:xfrm>
            <a:off x="469954" y="4190686"/>
            <a:ext cx="333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 err="1">
                <a:latin typeface="Myriad Apple" panose="02000400000000000000" pitchFamily="2" charset="0"/>
              </a:rPr>
              <a:t>Centralizacion</a:t>
            </a:r>
            <a:r>
              <a:rPr lang="es-NI" sz="2000" b="1" dirty="0">
                <a:latin typeface="Myriad Apple" panose="02000400000000000000" pitchFamily="2" charset="0"/>
              </a:rPr>
              <a:t> de Recursos</a:t>
            </a: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FEC902CC-9462-4DBC-9DCD-D6B2C51278E3}"/>
              </a:ext>
            </a:extLst>
          </p:cNvPr>
          <p:cNvSpPr txBox="1"/>
          <p:nvPr/>
        </p:nvSpPr>
        <p:spPr>
          <a:xfrm>
            <a:off x="538590" y="5632417"/>
            <a:ext cx="326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Ejecución de Procesos </a:t>
            </a:r>
          </a:p>
        </p:txBody>
      </p:sp>
    </p:spTree>
    <p:extLst>
      <p:ext uri="{BB962C8B-B14F-4D97-AF65-F5344CB8AC3E}">
        <p14:creationId xmlns:p14="http://schemas.microsoft.com/office/powerpoint/2010/main" val="392675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42775" r="52281" b="1552"/>
          <a:stretch/>
        </p:blipFill>
        <p:spPr>
          <a:xfrm>
            <a:off x="1210009" y="859344"/>
            <a:ext cx="3636989" cy="257490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5512407" y="2016720"/>
            <a:ext cx="4603480" cy="4413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6" name="Table 8">
            <a:extLst>
              <a:ext uri="{FF2B5EF4-FFF2-40B4-BE49-F238E27FC236}">
                <a16:creationId xmlns:a16="http://schemas.microsoft.com/office/drawing/2014/main" id="{45A395EF-2600-4E01-8A61-B20DFFF9606C}"/>
              </a:ext>
            </a:extLst>
          </p:cNvPr>
          <p:cNvGraphicFramePr>
            <a:graphicFrameLocks noGrp="1"/>
          </p:cNvGraphicFramePr>
          <p:nvPr/>
        </p:nvGraphicFramePr>
        <p:xfrm>
          <a:off x="481416" y="3709638"/>
          <a:ext cx="3495975" cy="2883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75">
                  <a:extLst>
                    <a:ext uri="{9D8B030D-6E8A-4147-A177-3AD203B41FA5}">
                      <a16:colId xmlns:a16="http://schemas.microsoft.com/office/drawing/2014/main" val="35262695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algn="ctr"/>
                      <a:r>
                        <a:rPr lang="es-NI" sz="2000" b="1" dirty="0">
                          <a:latin typeface="Myriad Apple" panose="02000400000000000000" pitchFamily="2" charset="0"/>
                        </a:rPr>
                        <a:t>Funcionalidades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521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54880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6657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r>
                        <a:rPr lang="es-NI" b="1" dirty="0"/>
                        <a:t>Información Visual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6953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21406"/>
                  </a:ext>
                </a:extLst>
              </a:tr>
              <a:tr h="480534">
                <a:tc>
                  <a:txBody>
                    <a:bodyPr/>
                    <a:lstStyle/>
                    <a:p>
                      <a:endParaRPr lang="es-NI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3494"/>
                  </a:ext>
                </a:extLst>
              </a:tr>
            </a:tbl>
          </a:graphicData>
        </a:graphic>
      </p:graphicFrame>
      <p:sp>
        <p:nvSpPr>
          <p:cNvPr id="57" name="TextBox 9">
            <a:extLst>
              <a:ext uri="{FF2B5EF4-FFF2-40B4-BE49-F238E27FC236}">
                <a16:creationId xmlns:a16="http://schemas.microsoft.com/office/drawing/2014/main" id="{E7E5357F-278E-484D-9782-80F55DED4B09}"/>
              </a:ext>
            </a:extLst>
          </p:cNvPr>
          <p:cNvSpPr txBox="1"/>
          <p:nvPr/>
        </p:nvSpPr>
        <p:spPr>
          <a:xfrm>
            <a:off x="469954" y="4640111"/>
            <a:ext cx="6149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Recursos Bibliográficos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8EB2659F-5E16-492F-BA7B-267BC6D49BF3}"/>
              </a:ext>
            </a:extLst>
          </p:cNvPr>
          <p:cNvSpPr txBox="1"/>
          <p:nvPr/>
        </p:nvSpPr>
        <p:spPr>
          <a:xfrm>
            <a:off x="469954" y="4190686"/>
            <a:ext cx="333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 err="1">
                <a:latin typeface="Myriad Apple" panose="02000400000000000000" pitchFamily="2" charset="0"/>
              </a:rPr>
              <a:t>Centralizacion</a:t>
            </a:r>
            <a:r>
              <a:rPr lang="es-NI" sz="2000" b="1" dirty="0">
                <a:latin typeface="Myriad Apple" panose="02000400000000000000" pitchFamily="2" charset="0"/>
              </a:rPr>
              <a:t> de Recursos</a:t>
            </a: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FEC902CC-9462-4DBC-9DCD-D6B2C51278E3}"/>
              </a:ext>
            </a:extLst>
          </p:cNvPr>
          <p:cNvSpPr txBox="1"/>
          <p:nvPr/>
        </p:nvSpPr>
        <p:spPr>
          <a:xfrm>
            <a:off x="538590" y="5632417"/>
            <a:ext cx="326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000" b="1" dirty="0">
                <a:latin typeface="Myriad Apple" panose="02000400000000000000" pitchFamily="2" charset="0"/>
              </a:rPr>
              <a:t>Ejecución de Procesos </a:t>
            </a:r>
          </a:p>
        </p:txBody>
      </p:sp>
    </p:spTree>
    <p:extLst>
      <p:ext uri="{BB962C8B-B14F-4D97-AF65-F5344CB8AC3E}">
        <p14:creationId xmlns:p14="http://schemas.microsoft.com/office/powerpoint/2010/main" val="186268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740" t="2999" r="38202" b="4407"/>
          <a:stretch/>
        </p:blipFill>
        <p:spPr bwMode="auto">
          <a:xfrm>
            <a:off x="2821097" y="937590"/>
            <a:ext cx="5579414" cy="507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016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574455" y="41911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1163055" y="451116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574455" y="4842722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Interfaz principal</a:t>
            </a:r>
            <a:endParaRPr lang="" altLang="en-US" sz="1600" b="1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50E64F54-D275-4A74-9981-EB98AF60341F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648" t="32171" r="59922" b="26298"/>
          <a:stretch/>
        </p:blipFill>
        <p:spPr bwMode="auto">
          <a:xfrm>
            <a:off x="464160" y="2434729"/>
            <a:ext cx="1439295" cy="2275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0E8E522-C311-47E2-84CD-6DEF04D9EEC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 b="47524"/>
          <a:stretch/>
        </p:blipFill>
        <p:spPr bwMode="auto">
          <a:xfrm>
            <a:off x="2995560" y="1231739"/>
            <a:ext cx="7162764" cy="43945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93CE4A6E-1786-46E8-A0BB-0E1286BA164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45" y="2262575"/>
            <a:ext cx="5476240" cy="214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8D864BC-3C4C-42EE-A12D-9602E98827B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83" y="4018549"/>
            <a:ext cx="5476240" cy="2019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1608391-8B84-48DC-97C8-78CD0DDAF181}"/>
              </a:ext>
            </a:extLst>
          </p:cNvPr>
          <p:cNvCxnSpPr/>
          <p:nvPr/>
        </p:nvCxnSpPr>
        <p:spPr>
          <a:xfrm flipV="1">
            <a:off x="1702695" y="2231975"/>
            <a:ext cx="1292865" cy="81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EFC3E92-DFF7-422C-8950-831FD66B480D}"/>
              </a:ext>
            </a:extLst>
          </p:cNvPr>
          <p:cNvCxnSpPr/>
          <p:nvPr/>
        </p:nvCxnSpPr>
        <p:spPr>
          <a:xfrm>
            <a:off x="1768680" y="3572690"/>
            <a:ext cx="2626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EBE25D5-5E00-40C7-A919-80591CBF230E}"/>
              </a:ext>
            </a:extLst>
          </p:cNvPr>
          <p:cNvCxnSpPr/>
          <p:nvPr/>
        </p:nvCxnSpPr>
        <p:spPr>
          <a:xfrm>
            <a:off x="1702695" y="4403160"/>
            <a:ext cx="2548463" cy="79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8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4932000" y="1419840"/>
            <a:ext cx="2037960" cy="538200"/>
          </a:xfrm>
          <a:prstGeom prst="rect">
            <a:avLst/>
          </a:prstGeom>
          <a:ln>
            <a:noFill/>
          </a:ln>
        </p:spPr>
      </p:pic>
      <p:pic>
        <p:nvPicPr>
          <p:cNvPr id="489" name="Picture 4"/>
          <p:cNvPicPr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2551"/>
          <a:stretch>
            <a:fillRect/>
          </a:stretch>
        </p:blipFill>
        <p:spPr>
          <a:xfrm>
            <a:off x="283290" y="2211205"/>
            <a:ext cx="9462960" cy="3400560"/>
          </a:xfrm>
          <a:prstGeom prst="rect">
            <a:avLst/>
          </a:prstGeom>
          <a:ln>
            <a:noFill/>
          </a:ln>
        </p:spPr>
      </p:pic>
      <p:sp>
        <p:nvSpPr>
          <p:cNvPr id="490" name="CustomShape 33"/>
          <p:cNvSpPr/>
          <p:nvPr/>
        </p:nvSpPr>
        <p:spPr>
          <a:xfrm>
            <a:off x="10516320" y="2445480"/>
            <a:ext cx="1485000" cy="50832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/>
          </a:gradFill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3er Party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34"/>
          <p:cNvSpPr/>
          <p:nvPr/>
        </p:nvSpPr>
        <p:spPr>
          <a:xfrm>
            <a:off x="10516320" y="32544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CV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35"/>
          <p:cNvSpPr/>
          <p:nvPr/>
        </p:nvSpPr>
        <p:spPr>
          <a:xfrm>
            <a:off x="7487280" y="3873600"/>
            <a:ext cx="148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RQT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3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5423565" y="4598730"/>
            <a:ext cx="3283920" cy="216864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245" y="4046220"/>
            <a:ext cx="3628390" cy="1783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9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Historia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240" y="152208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102" name="CustomShape 33"/>
          <p:cNvSpPr/>
          <p:nvPr/>
        </p:nvSpPr>
        <p:spPr>
          <a:xfrm>
            <a:off x="1204560" y="1548000"/>
            <a:ext cx="218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desde 1948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67000" y="2703960"/>
            <a:ext cx="2280600" cy="179496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0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027320" y="4208760"/>
            <a:ext cx="749520" cy="749520"/>
          </a:xfrm>
          <a:prstGeom prst="rect">
            <a:avLst/>
          </a:prstGeom>
          <a:ln>
            <a:noFill/>
          </a:ln>
        </p:spPr>
      </p:pic>
      <p:sp>
        <p:nvSpPr>
          <p:cNvPr id="105" name="CustomShape 34"/>
          <p:cNvSpPr/>
          <p:nvPr/>
        </p:nvSpPr>
        <p:spPr>
          <a:xfrm>
            <a:off x="307800" y="4611240"/>
            <a:ext cx="253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George Devol y Joseph Engelberger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5"/>
          <p:cNvSpPr/>
          <p:nvPr/>
        </p:nvSpPr>
        <p:spPr>
          <a:xfrm>
            <a:off x="3390120" y="4928760"/>
            <a:ext cx="2545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Patentaron el primer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Industrial llamado UNIMATE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6"/>
          <p:cNvSpPr/>
          <p:nvPr/>
        </p:nvSpPr>
        <p:spPr>
          <a:xfrm>
            <a:off x="3161160" y="5850720"/>
            <a:ext cx="3513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Acuñando además el término automatización.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6539760" y="1936080"/>
            <a:ext cx="4470120" cy="2923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7"/>
          <p:cNvSpPr/>
          <p:nvPr/>
        </p:nvSpPr>
        <p:spPr>
          <a:xfrm>
            <a:off x="6970320" y="5014440"/>
            <a:ext cx="3645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Robots UNIMATE instalados en una fabrica Japonesa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 rot="10800000" flipV="1">
            <a:off x="11010265" y="77470"/>
            <a:ext cx="1274445" cy="27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27"/>
          <p:cNvSpPr/>
          <p:nvPr/>
        </p:nvSpPr>
        <p:spPr>
          <a:xfrm rot="10800000">
            <a:off x="11069960" y="1091625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2"/>
          <p:cNvSpPr/>
          <p:nvPr/>
        </p:nvSpPr>
        <p:spPr>
          <a:xfrm>
            <a:off x="2868295" y="5649595"/>
            <a:ext cx="8252460" cy="977265"/>
          </a:xfrm>
          <a:prstGeom prst="rect">
            <a:avLst/>
          </a:prstGeom>
          <a:noFill/>
          <a:ln w="41275">
            <a:solidFill>
              <a:srgbClr val="FF000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0960" y="565870"/>
            <a:ext cx="9606600" cy="6216840"/>
          </a:xfrm>
          <a:prstGeom prst="rect">
            <a:avLst/>
          </a:prstGeom>
          <a:ln>
            <a:noFill/>
          </a:ln>
        </p:spPr>
      </p:pic>
      <p:sp>
        <p:nvSpPr>
          <p:cNvPr id="527" name="CustomShape 33"/>
          <p:cNvSpPr/>
          <p:nvPr/>
        </p:nvSpPr>
        <p:spPr>
          <a:xfrm>
            <a:off x="22860" y="1658620"/>
            <a:ext cx="2658110" cy="5810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ROS Estándar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nació ROS- Industrial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1120" y="2542540"/>
            <a:ext cx="23698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NI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sym typeface="+mn-ea"/>
              </a:rPr>
              <a:t>Este provee herramientas que son ocupadas en aplicaciones con robots industriales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9" name="Picture 3"/>
          <p:cNvPicPr/>
          <p:nvPr/>
        </p:nvPicPr>
        <p:blipFill>
          <a:blip r:embed="rId2"/>
          <a:srcRect l="8896" t="82038"/>
          <a:stretch>
            <a:fillRect/>
          </a:stretch>
        </p:blipFill>
        <p:spPr>
          <a:xfrm>
            <a:off x="500400" y="1743840"/>
            <a:ext cx="11777040" cy="1502640"/>
          </a:xfrm>
          <a:prstGeom prst="rect">
            <a:avLst/>
          </a:prstGeom>
          <a:ln>
            <a:noFill/>
          </a:ln>
        </p:spPr>
      </p:pic>
      <p:pic>
        <p:nvPicPr>
          <p:cNvPr id="56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8163720" y="-7884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561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57720" y="3074040"/>
            <a:ext cx="5806080" cy="3595680"/>
          </a:xfrm>
          <a:prstGeom prst="rect">
            <a:avLst/>
          </a:prstGeom>
          <a:ln>
            <a:noFill/>
          </a:ln>
        </p:spPr>
      </p:pic>
      <p:sp>
        <p:nvSpPr>
          <p:cNvPr id="562" name="CustomShape 32"/>
          <p:cNvSpPr/>
          <p:nvPr/>
        </p:nvSpPr>
        <p:spPr>
          <a:xfrm rot="5400000" flipV="1">
            <a:off x="1957680" y="3453480"/>
            <a:ext cx="1848240" cy="95148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3" name="Picture 7"/>
          <p:cNvPicPr/>
          <p:nvPr/>
        </p:nvPicPr>
        <p:blipFill>
          <a:blip r:embed="rId5"/>
          <a:srcRect l="38149"/>
          <a:stretch>
            <a:fillRect/>
          </a:stretch>
        </p:blipFill>
        <p:spPr>
          <a:xfrm>
            <a:off x="3471480" y="3074040"/>
            <a:ext cx="4160880" cy="3835080"/>
          </a:xfrm>
          <a:prstGeom prst="rect">
            <a:avLst/>
          </a:prstGeom>
          <a:ln>
            <a:noFill/>
          </a:ln>
        </p:spPr>
      </p:pic>
      <p:sp>
        <p:nvSpPr>
          <p:cNvPr id="564" name="CustomShape 33"/>
          <p:cNvSpPr/>
          <p:nvPr/>
        </p:nvSpPr>
        <p:spPr>
          <a:xfrm rot="10800000" flipV="1">
            <a:off x="6064870" y="2341245"/>
            <a:ext cx="3231720" cy="988200"/>
          </a:xfrm>
          <a:prstGeom prst="curvedConnector2">
            <a:avLst/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4"/>
          <p:cNvSpPr/>
          <p:nvPr/>
        </p:nvSpPr>
        <p:spPr>
          <a:xfrm rot="5400000" flipV="1">
            <a:off x="3627000" y="2173320"/>
            <a:ext cx="1107000" cy="860760"/>
          </a:xfrm>
          <a:prstGeom prst="curvedConnector3">
            <a:avLst>
              <a:gd name="adj1" fmla="val 22305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3671640"/>
            <a:ext cx="7989840" cy="2905920"/>
          </a:xfrm>
          <a:prstGeom prst="rect">
            <a:avLst/>
          </a:prstGeom>
          <a:ln>
            <a:noFill/>
          </a:ln>
        </p:spPr>
      </p:pic>
      <p:sp>
        <p:nvSpPr>
          <p:cNvPr id="567" name="CustomShape 35"/>
          <p:cNvSpPr/>
          <p:nvPr/>
        </p:nvSpPr>
        <p:spPr>
          <a:xfrm rot="5400000" flipV="1">
            <a:off x="4645800" y="2550600"/>
            <a:ext cx="1671120" cy="569160"/>
          </a:xfrm>
          <a:prstGeom prst="curvedConnector3">
            <a:avLst>
              <a:gd name="adj1" fmla="val 50019"/>
            </a:avLst>
          </a:prstGeom>
          <a:noFill/>
          <a:ln w="50760">
            <a:solidFill>
              <a:srgbClr val="00206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8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3161160" y="3292560"/>
            <a:ext cx="5344920" cy="356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6"/>
          <p:cNvSpPr/>
          <p:nvPr/>
        </p:nvSpPr>
        <p:spPr>
          <a:xfrm rot="10800000">
            <a:off x="12042360" y="15451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0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3320" y="56952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60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1480" y="2564280"/>
            <a:ext cx="5853600" cy="3292920"/>
          </a:xfrm>
          <a:prstGeom prst="rect">
            <a:avLst/>
          </a:prstGeom>
          <a:ln>
            <a:noFill/>
          </a:ln>
        </p:spPr>
      </p:pic>
      <p:pic>
        <p:nvPicPr>
          <p:cNvPr id="602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6185520" y="2564280"/>
            <a:ext cx="5856120" cy="3292920"/>
          </a:xfrm>
          <a:prstGeom prst="rect">
            <a:avLst/>
          </a:prstGeom>
          <a:ln>
            <a:noFill/>
          </a:ln>
        </p:spPr>
      </p:pic>
      <p:sp>
        <p:nvSpPr>
          <p:cNvPr id="603" name="CustomShape 32"/>
          <p:cNvSpPr/>
          <p:nvPr/>
        </p:nvSpPr>
        <p:spPr>
          <a:xfrm>
            <a:off x="2782080" y="837000"/>
            <a:ext cx="45500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Aplicaciones basadas en ROS Industrial, Programación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Diferentes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1748160" y="1967400"/>
            <a:ext cx="8694720" cy="4890240"/>
          </a:xfrm>
          <a:prstGeom prst="rect">
            <a:avLst/>
          </a:prstGeom>
          <a:ln>
            <a:noFill/>
          </a:ln>
        </p:spPr>
      </p:pic>
      <p:pic>
        <p:nvPicPr>
          <p:cNvPr id="605" name="Picture 78"/>
          <p:cNvPicPr/>
          <p:nvPr/>
        </p:nvPicPr>
        <p:blipFill>
          <a:blip r:embed="rId6"/>
          <a:stretch>
            <a:fillRect/>
          </a:stretch>
        </p:blipFill>
        <p:spPr>
          <a:xfrm>
            <a:off x="10833120" y="101268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606" name="CustomShape 33"/>
          <p:cNvSpPr/>
          <p:nvPr/>
        </p:nvSpPr>
        <p:spPr>
          <a:xfrm>
            <a:off x="7253640" y="692640"/>
            <a:ext cx="3532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Estas aplicaciones tienen un costo de licencia debido a que son producidas por empresas.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5"/>
          <p:cNvSpPr/>
          <p:nvPr/>
        </p:nvSpPr>
        <p:spPr>
          <a:xfrm rot="10800000" flipV="1">
            <a:off x="1102428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280" y="2991600"/>
            <a:ext cx="7314840" cy="3591720"/>
          </a:xfrm>
          <a:prstGeom prst="rect">
            <a:avLst/>
          </a:prstGeom>
          <a:ln>
            <a:noFill/>
          </a:ln>
        </p:spPr>
      </p:pic>
      <p:sp>
        <p:nvSpPr>
          <p:cNvPr id="639" name="CustomShape 32"/>
          <p:cNvSpPr/>
          <p:nvPr/>
        </p:nvSpPr>
        <p:spPr>
          <a:xfrm>
            <a:off x="3733200" y="1091520"/>
            <a:ext cx="4935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NEWS</a:t>
            </a:r>
          </a:p>
          <a:p>
            <a:pPr algn="ctr"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Linux originalmente</a:t>
            </a:r>
          </a:p>
        </p:txBody>
      </p:sp>
      <p:pic>
        <p:nvPicPr>
          <p:cNvPr id="6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54440" y="1601640"/>
            <a:ext cx="2503440" cy="837720"/>
          </a:xfrm>
          <a:prstGeom prst="rect">
            <a:avLst/>
          </a:prstGeom>
          <a:ln>
            <a:noFill/>
          </a:ln>
        </p:spPr>
      </p:pic>
      <p:pic>
        <p:nvPicPr>
          <p:cNvPr id="641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7632720" y="762120"/>
            <a:ext cx="1026360" cy="102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7080" y="2604240"/>
            <a:ext cx="5465520" cy="3186000"/>
          </a:xfrm>
          <a:prstGeom prst="rect">
            <a:avLst/>
          </a:prstGeom>
          <a:ln>
            <a:noFill/>
          </a:ln>
        </p:spPr>
      </p:pic>
      <p:pic>
        <p:nvPicPr>
          <p:cNvPr id="674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397080" y="2013480"/>
            <a:ext cx="5465520" cy="567000"/>
          </a:xfrm>
          <a:prstGeom prst="rect">
            <a:avLst/>
          </a:prstGeom>
          <a:ln>
            <a:noFill/>
          </a:ln>
        </p:spPr>
      </p:pic>
      <p:sp>
        <p:nvSpPr>
          <p:cNvPr id="675" name="CustomShape 32"/>
          <p:cNvSpPr/>
          <p:nvPr/>
        </p:nvSpPr>
        <p:spPr>
          <a:xfrm>
            <a:off x="774720" y="986760"/>
            <a:ext cx="5905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se usara la LIB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RVIZ, una herramienta a la cual se puede acceder por sus librerías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970320" y="766440"/>
            <a:ext cx="4907520" cy="5483520"/>
          </a:xfrm>
          <a:prstGeom prst="rect">
            <a:avLst/>
          </a:prstGeom>
          <a:ln>
            <a:noFill/>
          </a:ln>
        </p:spPr>
      </p:pic>
      <p:pic>
        <p:nvPicPr>
          <p:cNvPr id="677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6427440" y="2013480"/>
            <a:ext cx="5767920" cy="4078800"/>
          </a:xfrm>
          <a:prstGeom prst="rect">
            <a:avLst/>
          </a:prstGeom>
          <a:ln>
            <a:noFill/>
          </a:ln>
        </p:spPr>
      </p:pic>
      <p:sp>
        <p:nvSpPr>
          <p:cNvPr id="679" name="CustomShape 33"/>
          <p:cNvSpPr/>
          <p:nvPr/>
        </p:nvSpPr>
        <p:spPr>
          <a:xfrm>
            <a:off x="636120" y="6039360"/>
            <a:ext cx="4874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el URDF se puede definir cualquier robot.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34"/>
          <p:cNvSpPr/>
          <p:nvPr/>
        </p:nvSpPr>
        <p:spPr>
          <a:xfrm>
            <a:off x="6786215" y="1420020"/>
            <a:ext cx="42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Robot definido con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Team-Vigi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140" y="2581910"/>
            <a:ext cx="6122035" cy="3274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9" dur="2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5"/>
          <p:cNvSpPr/>
          <p:nvPr/>
        </p:nvSpPr>
        <p:spPr>
          <a:xfrm rot="10800000" flipV="1">
            <a:off x="1107000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32"/>
          <p:cNvSpPr/>
          <p:nvPr/>
        </p:nvSpPr>
        <p:spPr>
          <a:xfrm>
            <a:off x="720000" y="758160"/>
            <a:ext cx="5905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el desarrollo del Lab Virtual ademas se utilizara el Simulador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33"/>
          <p:cNvSpPr/>
          <p:nvPr/>
        </p:nvSpPr>
        <p:spPr>
          <a:xfrm>
            <a:off x="103680" y="4274280"/>
            <a:ext cx="6571080" cy="246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SDF</a:t>
            </a:r>
            <a:r>
              <a:rPr lang="es-NI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&lt;link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&lt;collision ...&gt;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&lt;coefficient&gt;1.0&lt;/coefficient&gt;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&lt;surface_radius&gt;0.5&lt;/surface_radius&gt;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&lt;use_patch_radius&gt;false&lt;/use_patch_radius&gt;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&lt;/torsional&gt;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&lt;/friction&gt;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...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&lt;/surface&gt;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&lt;/collision&gt;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&lt;/link&gt;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&lt;/model&gt;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Imagen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70005" y="841540"/>
            <a:ext cx="5411880" cy="1701360"/>
          </a:xfrm>
          <a:prstGeom prst="rect">
            <a:avLst/>
          </a:prstGeom>
          <a:ln>
            <a:noFill/>
          </a:ln>
        </p:spPr>
      </p:pic>
      <p:pic>
        <p:nvPicPr>
          <p:cNvPr id="715" name="Picture 5" descr="/home/yesser/labROS/docs/img/sawyer_gazebo.gifsawyer_gazebo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80990" y="2846070"/>
            <a:ext cx="6496685" cy="3738245"/>
          </a:xfrm>
          <a:prstGeom prst="rect">
            <a:avLst/>
          </a:prstGeom>
          <a:ln>
            <a:noFill/>
          </a:ln>
        </p:spPr>
      </p:pic>
      <p:sp>
        <p:nvSpPr>
          <p:cNvPr id="716" name="CustomShape 34"/>
          <p:cNvSpPr/>
          <p:nvPr/>
        </p:nvSpPr>
        <p:spPr>
          <a:xfrm rot="5400000" flipV="1">
            <a:off x="10675800" y="2544840"/>
            <a:ext cx="1043640" cy="568080"/>
          </a:xfrm>
          <a:prstGeom prst="curvedConnector3">
            <a:avLst>
              <a:gd name="adj1" fmla="val -10857"/>
            </a:avLst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7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160164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718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770840" y="16351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19" name="CustomShape 35"/>
          <p:cNvSpPr/>
          <p:nvPr/>
        </p:nvSpPr>
        <p:spPr>
          <a:xfrm>
            <a:off x="2440440" y="17449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Dinámica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1770840" y="230832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1" name="CustomShape 36"/>
          <p:cNvSpPr/>
          <p:nvPr/>
        </p:nvSpPr>
        <p:spPr>
          <a:xfrm>
            <a:off x="2440440" y="2418120"/>
            <a:ext cx="2836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2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1770840" y="289620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3" name="CustomShape 37"/>
          <p:cNvSpPr/>
          <p:nvPr/>
        </p:nvSpPr>
        <p:spPr>
          <a:xfrm>
            <a:off x="2440440" y="2913480"/>
            <a:ext cx="28360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Sensores y simulación de Ruido (Noise)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4" name="Picture 17"/>
          <p:cNvPicPr/>
          <p:nvPr/>
        </p:nvPicPr>
        <p:blipFill>
          <a:blip r:embed="rId8"/>
          <a:stretch>
            <a:fillRect/>
          </a:stretch>
        </p:blipFill>
        <p:spPr>
          <a:xfrm>
            <a:off x="1770840" y="3435480"/>
            <a:ext cx="587520" cy="587520"/>
          </a:xfrm>
          <a:prstGeom prst="rect">
            <a:avLst/>
          </a:prstGeom>
          <a:ln>
            <a:noFill/>
          </a:ln>
        </p:spPr>
      </p:pic>
      <p:sp>
        <p:nvSpPr>
          <p:cNvPr id="725" name="CustomShape 38"/>
          <p:cNvSpPr/>
          <p:nvPr/>
        </p:nvSpPr>
        <p:spPr>
          <a:xfrm>
            <a:off x="2440440" y="3435480"/>
            <a:ext cx="28360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Uso de Plugins para Comunicarse con el mundo Virtual de Gazebo (ROS)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40"/>
          <p:cNvSpPr/>
          <p:nvPr/>
        </p:nvSpPr>
        <p:spPr>
          <a:xfrm>
            <a:off x="3467160" y="4775760"/>
            <a:ext cx="190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Lenguaje de Marcado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2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4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32"/>
          <p:cNvSpPr/>
          <p:nvPr/>
        </p:nvSpPr>
        <p:spPr>
          <a:xfrm>
            <a:off x="4351320" y="1386360"/>
            <a:ext cx="3502800" cy="128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90000"/>
              </a:lnSpc>
            </a:pPr>
            <a:r>
              <a:rPr lang="es-NI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Funcionalidades de la GUI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9000" y="2293200"/>
            <a:ext cx="4590000" cy="2659680"/>
          </a:xfrm>
          <a:prstGeom prst="rect">
            <a:avLst/>
          </a:prstGeom>
          <a:ln>
            <a:noFill/>
          </a:ln>
        </p:spPr>
      </p:pic>
      <p:sp>
        <p:nvSpPr>
          <p:cNvPr id="803" name="CustomShape 33"/>
          <p:cNvSpPr/>
          <p:nvPr/>
        </p:nvSpPr>
        <p:spPr>
          <a:xfrm flipH="1">
            <a:off x="2786760" y="259560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34"/>
          <p:cNvSpPr/>
          <p:nvPr/>
        </p:nvSpPr>
        <p:spPr>
          <a:xfrm flipH="1">
            <a:off x="2786760" y="359352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35"/>
          <p:cNvSpPr/>
          <p:nvPr/>
        </p:nvSpPr>
        <p:spPr>
          <a:xfrm flipH="1">
            <a:off x="2786760" y="452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36"/>
          <p:cNvSpPr/>
          <p:nvPr/>
        </p:nvSpPr>
        <p:spPr>
          <a:xfrm>
            <a:off x="8199360" y="259560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37"/>
          <p:cNvSpPr/>
          <p:nvPr/>
        </p:nvSpPr>
        <p:spPr>
          <a:xfrm>
            <a:off x="8199360" y="35121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38"/>
          <p:cNvSpPr/>
          <p:nvPr/>
        </p:nvSpPr>
        <p:spPr>
          <a:xfrm>
            <a:off x="8199360" y="4527360"/>
            <a:ext cx="74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39"/>
          <p:cNvSpPr/>
          <p:nvPr/>
        </p:nvSpPr>
        <p:spPr>
          <a:xfrm>
            <a:off x="59004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Inicializar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40"/>
          <p:cNvSpPr/>
          <p:nvPr/>
        </p:nvSpPr>
        <p:spPr>
          <a:xfrm>
            <a:off x="590040" y="324180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NODOS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41"/>
          <p:cNvSpPr/>
          <p:nvPr/>
        </p:nvSpPr>
        <p:spPr>
          <a:xfrm>
            <a:off x="639360" y="414648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Vincular Archivos URDF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CustomShape 42"/>
          <p:cNvSpPr/>
          <p:nvPr/>
        </p:nvSpPr>
        <p:spPr>
          <a:xfrm>
            <a:off x="8941680" y="2214360"/>
            <a:ext cx="204984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Cargar Escenarios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3" name="CustomShape 43"/>
          <p:cNvSpPr/>
          <p:nvPr/>
        </p:nvSpPr>
        <p:spPr>
          <a:xfrm>
            <a:off x="9021240" y="3212280"/>
            <a:ext cx="28951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Configuración de Visualización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4"/>
          <p:cNvSpPr/>
          <p:nvPr/>
        </p:nvSpPr>
        <p:spPr>
          <a:xfrm>
            <a:off x="4722120" y="5603760"/>
            <a:ext cx="274788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Transparencia al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45"/>
          <p:cNvSpPr/>
          <p:nvPr/>
        </p:nvSpPr>
        <p:spPr>
          <a:xfrm>
            <a:off x="8941680" y="4210200"/>
            <a:ext cx="2833920" cy="761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Ejecutar Otros simuladores 3D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6" name="CustomShape 46"/>
          <p:cNvSpPr/>
          <p:nvPr/>
        </p:nvSpPr>
        <p:spPr>
          <a:xfrm flipH="1">
            <a:off x="6095160" y="4908600"/>
            <a:ext cx="360" cy="56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5"/>
          <p:cNvSpPr/>
          <p:nvPr/>
        </p:nvSpPr>
        <p:spPr>
          <a:xfrm rot="10800000" flipV="1">
            <a:off x="11010315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2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51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2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50720" y="1964160"/>
            <a:ext cx="8314920" cy="4705560"/>
          </a:xfrm>
          <a:prstGeom prst="rect">
            <a:avLst/>
          </a:prstGeom>
          <a:ln>
            <a:noFill/>
          </a:ln>
        </p:spPr>
      </p:pic>
      <p:sp>
        <p:nvSpPr>
          <p:cNvPr id="853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 usar QML, la Aplicación Desktop desarrollada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rasgos de desarrollo WEB.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4" name="CustomShape 35"/>
          <p:cNvSpPr/>
          <p:nvPr/>
        </p:nvSpPr>
        <p:spPr>
          <a:xfrm>
            <a:off x="8969760" y="3254400"/>
            <a:ext cx="264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Aplicación Desktop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tiene mas dinamismo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CustomShape 36"/>
          <p:cNvSpPr/>
          <p:nvPr/>
        </p:nvSpPr>
        <p:spPr>
          <a:xfrm>
            <a:off x="8967960" y="3943440"/>
            <a:ext cx="3096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 Se ha utilizado para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Desarrollar la Interfaz de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Inicio para el estudiante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6" name="CustomShape 37"/>
          <p:cNvSpPr/>
          <p:nvPr/>
        </p:nvSpPr>
        <p:spPr>
          <a:xfrm>
            <a:off x="8952120" y="4944600"/>
            <a:ext cx="301644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Desde esta interfaz se lanzaran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las otras aplicaciones que componen el LVR.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7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80320" y="2009880"/>
            <a:ext cx="8081280" cy="4573440"/>
          </a:xfrm>
          <a:prstGeom prst="rect">
            <a:avLst/>
          </a:prstGeom>
          <a:ln>
            <a:noFill/>
          </a:ln>
        </p:spPr>
      </p:pic>
      <p:pic>
        <p:nvPicPr>
          <p:cNvPr id="858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450720" y="1921680"/>
            <a:ext cx="8256600" cy="4672440"/>
          </a:xfrm>
          <a:prstGeom prst="rect">
            <a:avLst/>
          </a:prstGeom>
          <a:ln>
            <a:noFill/>
          </a:ln>
        </p:spPr>
      </p:pic>
      <p:sp>
        <p:nvSpPr>
          <p:cNvPr id="859" name="CustomShape 38"/>
          <p:cNvSpPr/>
          <p:nvPr/>
        </p:nvSpPr>
        <p:spPr>
          <a:xfrm>
            <a:off x="9032400" y="851400"/>
            <a:ext cx="165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NODO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0" name="CustomShape 39"/>
          <p:cNvSpPr/>
          <p:nvPr/>
        </p:nvSpPr>
        <p:spPr>
          <a:xfrm rot="16200000">
            <a:off x="7354440" y="1169280"/>
            <a:ext cx="1810080" cy="1543320"/>
          </a:xfrm>
          <a:prstGeom prst="curvedConnector2">
            <a:avLst/>
          </a:prstGeom>
          <a:noFill/>
          <a:ln w="57240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34" dur="2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3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4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5"/>
          <p:cNvSpPr/>
          <p:nvPr/>
        </p:nvSpPr>
        <p:spPr>
          <a:xfrm rot="10800000" flipV="1">
            <a:off x="11010315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32"/>
          <p:cNvSpPr/>
          <p:nvPr/>
        </p:nvSpPr>
        <p:spPr>
          <a:xfrm>
            <a:off x="1560240" y="96696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Creator</a:t>
            </a:r>
            <a:endParaRPr lang="es-NI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4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440" y="92268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3"/>
          <p:cNvSpPr/>
          <p:nvPr/>
        </p:nvSpPr>
        <p:spPr>
          <a:xfrm>
            <a:off x="4434840" y="1523520"/>
            <a:ext cx="3322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 Widgets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CustomShape 34"/>
          <p:cNvSpPr/>
          <p:nvPr/>
        </p:nvSpPr>
        <p:spPr>
          <a:xfrm>
            <a:off x="8952120" y="2009880"/>
            <a:ext cx="3243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 los Widgets se permite mostrar la información de los nodos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35"/>
          <p:cNvSpPr/>
          <p:nvPr/>
        </p:nvSpPr>
        <p:spPr>
          <a:xfrm>
            <a:off x="8969400" y="3254400"/>
            <a:ext cx="318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este desarrollo se usan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 librerías de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36"/>
          <p:cNvSpPr/>
          <p:nvPr/>
        </p:nvSpPr>
        <p:spPr>
          <a:xfrm>
            <a:off x="8969040" y="3943440"/>
            <a:ext cx="18316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RVIZ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Gazebo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URDF </a:t>
            </a: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• SDF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283320" y="2002680"/>
            <a:ext cx="8450280" cy="4781880"/>
          </a:xfrm>
          <a:prstGeom prst="rect">
            <a:avLst/>
          </a:prstGeom>
          <a:ln>
            <a:noFill/>
          </a:ln>
        </p:spPr>
      </p:pic>
      <p:sp>
        <p:nvSpPr>
          <p:cNvPr id="901" name="CustomShape 38"/>
          <p:cNvSpPr/>
          <p:nvPr/>
        </p:nvSpPr>
        <p:spPr>
          <a:xfrm>
            <a:off x="8825400" y="104400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Librería RVIZ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39"/>
          <p:cNvSpPr/>
          <p:nvPr/>
        </p:nvSpPr>
        <p:spPr>
          <a:xfrm rot="16200000">
            <a:off x="6198840" y="1569960"/>
            <a:ext cx="2967480" cy="2283840"/>
          </a:xfrm>
          <a:prstGeom prst="curvedConnector2">
            <a:avLst/>
          </a:prstGeom>
          <a:noFill/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Laboratorio Virtual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6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5"/>
          <p:cNvSpPr/>
          <p:nvPr/>
        </p:nvSpPr>
        <p:spPr>
          <a:xfrm rot="10800000" flipV="1">
            <a:off x="1100968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8"/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9"/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0"/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11"/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12"/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13"/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14"/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15"/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32"/>
          <p:cNvSpPr/>
          <p:nvPr/>
        </p:nvSpPr>
        <p:spPr>
          <a:xfrm>
            <a:off x="191770" y="986790"/>
            <a:ext cx="7530465" cy="118745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Dentro de la Interfaces de Usuario Mostradas anteriormente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aglutinara en formato virtual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recursos para realizar practicas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basad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 en 4 </a:t>
            </a:r>
            <a:r>
              <a:rPr lang="" alt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aspectos de los </a:t>
            </a: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fundamentos</a:t>
            </a: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la Robótica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5" name="CustomShape 33"/>
          <p:cNvSpPr/>
          <p:nvPr/>
        </p:nvSpPr>
        <p:spPr>
          <a:xfrm>
            <a:off x="2001600" y="2271240"/>
            <a:ext cx="4263840" cy="1549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Morfología del Robot industrial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Articulaciones de 1DOF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Articulación Prismática y de Revolución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Modelos de robots básicos y Clásicos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de Trabajo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6" name="CustomShape 34"/>
          <p:cNvSpPr/>
          <p:nvPr/>
        </p:nvSpPr>
        <p:spPr>
          <a:xfrm>
            <a:off x="6273000" y="2223000"/>
            <a:ext cx="3358800" cy="301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Herramientas Matematicas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Cartesianas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Coordenadas Esféricas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Orientación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Ángulos de Euler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Cuaternios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Transformaciones Homogéneas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35"/>
          <p:cNvSpPr/>
          <p:nvPr/>
        </p:nvSpPr>
        <p:spPr>
          <a:xfrm>
            <a:off x="2126520" y="3943440"/>
            <a:ext cx="386820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Cinemática D/I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Matriz de Transformaciones Homogeneas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Denavit-Hartemberg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36"/>
          <p:cNvSpPr/>
          <p:nvPr/>
        </p:nvSpPr>
        <p:spPr>
          <a:xfrm>
            <a:off x="6128640" y="5151600"/>
            <a:ext cx="37641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Simulación de Brazos roboticos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Programación Guiada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Textual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91880" y="2414750"/>
            <a:ext cx="1387080" cy="1379520"/>
          </a:xfrm>
          <a:prstGeom prst="rect">
            <a:avLst/>
          </a:prstGeom>
          <a:ln>
            <a:noFill/>
          </a:ln>
        </p:spPr>
      </p:pic>
      <p:pic>
        <p:nvPicPr>
          <p:cNvPr id="94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7722720" y="759600"/>
            <a:ext cx="4430160" cy="1425960"/>
          </a:xfrm>
          <a:prstGeom prst="rect">
            <a:avLst/>
          </a:prstGeom>
          <a:ln>
            <a:noFill/>
          </a:ln>
          <a:effectLst>
            <a:innerShdw blurRad="63500" dist="50800" dir="18900000">
              <a:srgbClr val="000000">
                <a:alpha val="50000"/>
              </a:srgbClr>
            </a:innerShdw>
          </a:effectLst>
        </p:spPr>
      </p:pic>
      <p:pic>
        <p:nvPicPr>
          <p:cNvPr id="94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83320" y="3943440"/>
            <a:ext cx="1784160" cy="2371320"/>
          </a:xfrm>
          <a:prstGeom prst="rect">
            <a:avLst/>
          </a:prstGeom>
          <a:ln>
            <a:noFill/>
          </a:ln>
        </p:spPr>
      </p:pic>
      <p:pic>
        <p:nvPicPr>
          <p:cNvPr id="94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10306800" y="4286880"/>
            <a:ext cx="1309680" cy="1881720"/>
          </a:xfrm>
          <a:prstGeom prst="rect">
            <a:avLst/>
          </a:prstGeom>
          <a:ln>
            <a:noFill/>
          </a:ln>
        </p:spPr>
      </p:pic>
      <p:pic>
        <p:nvPicPr>
          <p:cNvPr id="943" name="Picture 6"/>
          <p:cNvPicPr/>
          <p:nvPr/>
        </p:nvPicPr>
        <p:blipFill>
          <a:blip r:embed="rId6"/>
          <a:srcRect t="21811"/>
          <a:stretch>
            <a:fillRect/>
          </a:stretch>
        </p:blipFill>
        <p:spPr>
          <a:xfrm>
            <a:off x="2333160" y="5019840"/>
            <a:ext cx="3006360" cy="1762920"/>
          </a:xfrm>
          <a:prstGeom prst="rect">
            <a:avLst/>
          </a:prstGeom>
          <a:ln>
            <a:noFill/>
          </a:ln>
        </p:spPr>
      </p:pic>
      <p:pic>
        <p:nvPicPr>
          <p:cNvPr id="944" name="Imagen 4"/>
          <p:cNvPicPr/>
          <p:nvPr/>
        </p:nvPicPr>
        <p:blipFill>
          <a:blip r:embed="rId7"/>
          <a:srcRect l="27098" t="-26" r="19920" b="18908"/>
          <a:stretch>
            <a:fillRect/>
          </a:stretch>
        </p:blipFill>
        <p:spPr>
          <a:xfrm>
            <a:off x="2126520" y="4445640"/>
            <a:ext cx="2525040" cy="217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 additive="repl">
                                        <p:cTn id="26" dur="2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04560" y="4687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126520" y="51879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82960" y="520632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1204560" y="57074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029040" y="42087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3617640" y="45288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440440" y="45403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029040" y="486036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rot="10800000">
            <a:off x="11218680" y="20232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rot="10800000">
            <a:off x="10297080" y="15220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 rot="10800000">
            <a:off x="11218680" y="1002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 rot="10800000">
            <a:off x="9394200" y="25016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rot="10800000">
            <a:off x="8805600" y="21816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rot="10800000">
            <a:off x="9982800" y="2169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 rot="10800000">
            <a:off x="9394200" y="1849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7223040" y="37764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8560080" y="45032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5886000" y="45298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7223040" y="52567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9869400" y="308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10723320" y="354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9015840" y="35640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4"/>
          <p:cNvSpPr/>
          <p:nvPr/>
        </p:nvSpPr>
        <p:spPr>
          <a:xfrm>
            <a:off x="9869400" y="40280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5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6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INTRODUCCIÓN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28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9"/>
          <p:cNvSpPr/>
          <p:nvPr/>
        </p:nvSpPr>
        <p:spPr>
          <a:xfrm rot="10800000" flipV="1">
            <a:off x="11009680" y="87200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1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2"/>
          <p:cNvSpPr/>
          <p:nvPr/>
        </p:nvSpPr>
        <p:spPr>
          <a:xfrm>
            <a:off x="2397240" y="775800"/>
            <a:ext cx="7585200" cy="481680"/>
          </a:xfrm>
          <a:prstGeom prst="bracketPair">
            <a:avLst>
              <a:gd name="adj" fmla="val 16667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Robótica Industrial en Nicaragua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09280" y="4208760"/>
            <a:ext cx="3605760" cy="2281680"/>
          </a:xfrm>
          <a:prstGeom prst="rect">
            <a:avLst/>
          </a:prstGeom>
          <a:ln>
            <a:noFill/>
          </a:ln>
        </p:spPr>
      </p:pic>
      <p:sp>
        <p:nvSpPr>
          <p:cNvPr id="144" name="Line 33"/>
          <p:cNvSpPr/>
          <p:nvPr/>
        </p:nvSpPr>
        <p:spPr>
          <a:xfrm flipH="1">
            <a:off x="3669480" y="1350000"/>
            <a:ext cx="6840" cy="53643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34"/>
          <p:cNvSpPr/>
          <p:nvPr/>
        </p:nvSpPr>
        <p:spPr>
          <a:xfrm flipH="1">
            <a:off x="7515720" y="1350360"/>
            <a:ext cx="6840" cy="536472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102240" y="1729800"/>
            <a:ext cx="33332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la industria Nicaragüense el uso de la robótica industrial es bajo 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2240" y="2830680"/>
            <a:ext cx="716040" cy="716040"/>
          </a:xfrm>
          <a:prstGeom prst="rect">
            <a:avLst/>
          </a:prstGeom>
          <a:ln>
            <a:noFill/>
          </a:ln>
        </p:spPr>
      </p:pic>
      <p:sp>
        <p:nvSpPr>
          <p:cNvPr id="148" name="CustomShape 36"/>
          <p:cNvSpPr/>
          <p:nvPr/>
        </p:nvSpPr>
        <p:spPr>
          <a:xfrm>
            <a:off x="929160" y="2686680"/>
            <a:ext cx="28209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Expertos en automatización con los que se ha platicado han mencionado que son ciertas las industria que poseen robots.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806400" y="1361520"/>
            <a:ext cx="916560" cy="916560"/>
          </a:xfrm>
          <a:prstGeom prst="rect">
            <a:avLst/>
          </a:prstGeom>
          <a:ln>
            <a:noFill/>
          </a:ln>
        </p:spPr>
      </p:pic>
      <p:pic>
        <p:nvPicPr>
          <p:cNvPr id="150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02240" y="4830480"/>
            <a:ext cx="1488240" cy="851040"/>
          </a:xfrm>
          <a:prstGeom prst="rect">
            <a:avLst/>
          </a:prstGeom>
          <a:ln>
            <a:noFill/>
          </a:ln>
        </p:spPr>
      </p:pic>
      <p:pic>
        <p:nvPicPr>
          <p:cNvPr id="151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1680840" y="5022360"/>
            <a:ext cx="1843560" cy="468360"/>
          </a:xfrm>
          <a:prstGeom prst="rect">
            <a:avLst/>
          </a:prstGeom>
          <a:ln>
            <a:noFill/>
          </a:ln>
        </p:spPr>
      </p:pic>
      <p:pic>
        <p:nvPicPr>
          <p:cNvPr id="152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142920" y="5707440"/>
            <a:ext cx="1537560" cy="686880"/>
          </a:xfrm>
          <a:prstGeom prst="rect">
            <a:avLst/>
          </a:prstGeom>
          <a:ln>
            <a:noFill/>
          </a:ln>
        </p:spPr>
      </p:pic>
      <p:pic>
        <p:nvPicPr>
          <p:cNvPr id="153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2010240" y="5681880"/>
            <a:ext cx="1185120" cy="673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7"/>
          <p:cNvSpPr/>
          <p:nvPr/>
        </p:nvSpPr>
        <p:spPr>
          <a:xfrm>
            <a:off x="556200" y="1360080"/>
            <a:ext cx="211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Industria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3900240" y="1361520"/>
            <a:ext cx="332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Educación superior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254480" y="1761480"/>
            <a:ext cx="2613960" cy="1742760"/>
          </a:xfrm>
          <a:prstGeom prst="rect">
            <a:avLst/>
          </a:prstGeom>
          <a:ln>
            <a:noFill/>
          </a:ln>
        </p:spPr>
      </p:pic>
      <p:sp>
        <p:nvSpPr>
          <p:cNvPr id="157" name="CustomShape 39"/>
          <p:cNvSpPr/>
          <p:nvPr/>
        </p:nvSpPr>
        <p:spPr>
          <a:xfrm>
            <a:off x="3750840" y="3563640"/>
            <a:ext cx="362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Requiere Laboratorio Físico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3900240" y="40608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40"/>
          <p:cNvSpPr/>
          <p:nvPr/>
        </p:nvSpPr>
        <p:spPr>
          <a:xfrm>
            <a:off x="4728240" y="4406760"/>
            <a:ext cx="1884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Investigadores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1"/>
          <p:cNvPicPr/>
          <p:nvPr/>
        </p:nvPicPr>
        <p:blipFill>
          <a:blip r:embed="rId11"/>
          <a:stretch>
            <a:fillRect/>
          </a:stretch>
        </p:blipFill>
        <p:spPr>
          <a:xfrm>
            <a:off x="4035600" y="5022360"/>
            <a:ext cx="692280" cy="692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1"/>
          <p:cNvSpPr/>
          <p:nvPr/>
        </p:nvSpPr>
        <p:spPr>
          <a:xfrm>
            <a:off x="4984200" y="50464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Espacio físico para investigación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3991680" y="5885640"/>
            <a:ext cx="736200" cy="73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42"/>
          <p:cNvSpPr/>
          <p:nvPr/>
        </p:nvSpPr>
        <p:spPr>
          <a:xfrm>
            <a:off x="4833720" y="5977080"/>
            <a:ext cx="2539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Mantenimiento de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78"/>
          <p:cNvPicPr/>
          <p:nvPr/>
        </p:nvPicPr>
        <p:blipFill>
          <a:blip r:embed="rId13"/>
          <a:stretch>
            <a:fillRect/>
          </a:stretch>
        </p:blipFill>
        <p:spPr>
          <a:xfrm>
            <a:off x="8515440" y="1503720"/>
            <a:ext cx="878400" cy="878400"/>
          </a:xfrm>
          <a:prstGeom prst="rect">
            <a:avLst/>
          </a:prstGeom>
          <a:ln>
            <a:noFill/>
          </a:ln>
        </p:spPr>
      </p:pic>
      <p:sp>
        <p:nvSpPr>
          <p:cNvPr id="165" name="CustomShape 43"/>
          <p:cNvSpPr/>
          <p:nvPr/>
        </p:nvSpPr>
        <p:spPr>
          <a:xfrm>
            <a:off x="8009280" y="2437920"/>
            <a:ext cx="3296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Altos costos en formar a un estudiante en robótica con laboratorios físicos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4"/>
          <p:cNvSpPr/>
          <p:nvPr/>
        </p:nvSpPr>
        <p:spPr>
          <a:xfrm>
            <a:off x="8385120" y="3692520"/>
            <a:ext cx="292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Programas de la  UNI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45"/>
          <p:cNvSpPr/>
          <p:nvPr/>
        </p:nvSpPr>
        <p:spPr>
          <a:xfrm flipH="1">
            <a:off x="7715880" y="3504240"/>
            <a:ext cx="4277160" cy="14760"/>
          </a:xfrm>
          <a:prstGeom prst="line">
            <a:avLst/>
          </a:prstGeom>
          <a:ln>
            <a:custDash>
              <a:ds d="700000" sp="500000"/>
              <a:ds d="1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10779125" y="1620520"/>
            <a:ext cx="141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/>
              <a:t>Desarrollo</a:t>
            </a:r>
          </a:p>
          <a:p>
            <a:r>
              <a:rPr lang="en-US" altLang="en-US" sz="1600"/>
              <a:t>Robótica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72FEAA-8639-4DCF-8660-7576F7DEAF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1338" y="4217070"/>
            <a:ext cx="4102203" cy="23424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FC3F114-5B36-4E7B-97C6-54140DD4A8C4}"/>
              </a:ext>
            </a:extLst>
          </p:cNvPr>
          <p:cNvSpPr/>
          <p:nvPr/>
        </p:nvSpPr>
        <p:spPr>
          <a:xfrm>
            <a:off x="11555165" y="4858005"/>
            <a:ext cx="353875" cy="849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5660C0F-28E3-449E-B1A0-78F3FEE1F3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33" y="4119206"/>
            <a:ext cx="4068353" cy="2412158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6F83F397-38FD-46BD-B160-93F43BF66A06}"/>
              </a:ext>
            </a:extLst>
          </p:cNvPr>
          <p:cNvSpPr/>
          <p:nvPr/>
        </p:nvSpPr>
        <p:spPr>
          <a:xfrm>
            <a:off x="8137665" y="5671980"/>
            <a:ext cx="785520" cy="18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OBJETIVOS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3"/>
          <p:cNvSpPr/>
          <p:nvPr/>
        </p:nvSpPr>
        <p:spPr>
          <a:xfrm>
            <a:off x="1144270" y="876935"/>
            <a:ext cx="9123045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 general: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un laboratorio virtual para el estudio de los fundamentos de la robótica industrial utilizando, para su implementación, el sistema operativo para robots (ROS).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883920" y="2760130"/>
            <a:ext cx="10424160" cy="4311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Objetivos específicos: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principales características/recursos/estructura de ROS enfatizando aquellas aplicables directamente a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documento donde se muestre el ABC de ROS. 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Identificar las herramientas de software requeridas, además de ROS, para el desarrollo del laboratorio virtual para el estudio de los fundamentos de la robótica industrial.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Desarrollar la interfaz gráfica de usuario (GUI) del laboratorio virtual, según los requerimientos establecidos.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Verificar la efectividad del laboratorio virtual mediante la realización de dos prácticas de laboratorio</a:t>
            </a:r>
            <a:r>
              <a:rPr lang="es-NI" sz="1600" b="0" i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. Revisar Efectividad de los recursos del LVR.</a:t>
            </a:r>
            <a:endParaRPr lang="es-NI" sz="1600" b="0" i="1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Elaborar un manual de usuario del laboratorio virtual.*</a:t>
            </a: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NI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build="allAtOnce" bldLvl="0"/>
      <p:bldP spid="978" grpId="1" build="allAtOnce" bldLvl="0"/>
      <p:bldP spid="978" grpId="2" uiExpand="1" build="allAtOnce" bldLvl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924050"/>
            <a:ext cx="7388225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680" y="0"/>
            <a:ext cx="7300440" cy="628200"/>
          </a:xfrm>
          <a:custGeom>
            <a:avLst/>
            <a:gdLst/>
            <a:ahLst/>
            <a:cxnLst/>
            <a:rect l="l" t="t" r="r" b="b"/>
            <a:pathLst>
              <a:path w="3455389" h="286603">
                <a:moveTo>
                  <a:pt x="0" y="0"/>
                </a:moveTo>
                <a:lnTo>
                  <a:pt x="3455389" y="0"/>
                </a:lnTo>
                <a:lnTo>
                  <a:pt x="3196082" y="286603"/>
                </a:lnTo>
                <a:lnTo>
                  <a:pt x="0" y="286603"/>
                </a:lnTo>
                <a:lnTo>
                  <a:pt x="0" y="0"/>
                </a:lnTo>
                <a:close/>
              </a:path>
            </a:pathLst>
          </a:custGeom>
          <a:solidFill>
            <a:srgbClr val="003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1494360" y="170640"/>
            <a:ext cx="62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2000" b="0" strike="noStrike" spc="599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Nexa Bold"/>
              </a:rPr>
              <a:t>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 rot="10800000" flipV="1">
            <a:off x="10998250" y="7767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6484680" y="3106080"/>
            <a:ext cx="4635000" cy="25909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200" y="3043440"/>
            <a:ext cx="6058080" cy="2605320"/>
          </a:xfrm>
          <a:prstGeom prst="rect">
            <a:avLst/>
          </a:prstGeom>
          <a:ln>
            <a:noFill/>
          </a:ln>
        </p:spPr>
      </p:pic>
      <p:sp>
        <p:nvSpPr>
          <p:cNvPr id="202" name="CustomShape 33"/>
          <p:cNvSpPr/>
          <p:nvPr/>
        </p:nvSpPr>
        <p:spPr>
          <a:xfrm>
            <a:off x="6815160" y="2386800"/>
            <a:ext cx="397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Simuladores Propios de Universidades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4"/>
          <p:cNvSpPr/>
          <p:nvPr/>
        </p:nvSpPr>
        <p:spPr>
          <a:xfrm>
            <a:off x="660600" y="2386800"/>
            <a:ext cx="3978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Infraestructura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800" y="3724200"/>
            <a:ext cx="1576800" cy="1576800"/>
          </a:xfrm>
          <a:prstGeom prst="rect">
            <a:avLst/>
          </a:prstGeom>
          <a:ln>
            <a:noFill/>
          </a:ln>
        </p:spPr>
      </p:pic>
      <p:pic>
        <p:nvPicPr>
          <p:cNvPr id="205" name="Picture 20"/>
          <p:cNvPicPr/>
          <p:nvPr/>
        </p:nvPicPr>
        <p:blipFill>
          <a:blip r:embed="rId5"/>
          <a:stretch>
            <a:fillRect/>
          </a:stretch>
        </p:blipFill>
        <p:spPr>
          <a:xfrm>
            <a:off x="1032480" y="2898360"/>
            <a:ext cx="1300320" cy="130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box(in)">
                                      <p:cBhvr additive="repl">
                                        <p:cTn id="23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346251" y="722911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MODELO DE UN LABORATORIO FÍSICO</a:t>
            </a:r>
            <a:endParaRPr lang="" altLang="en-US" sz="1600" b="1" dirty="0"/>
          </a:p>
        </p:txBody>
      </p:sp>
      <p:pic>
        <p:nvPicPr>
          <p:cNvPr id="39" name="Picture 6" descr="Screenshot from 2019-01-07 13-29-58">
            <a:extLst>
              <a:ext uri="{FF2B5EF4-FFF2-40B4-BE49-F238E27FC236}">
                <a16:creationId xmlns:a16="http://schemas.microsoft.com/office/drawing/2014/main" id="{A6D3CBA4-35A9-4F29-8EDE-19984E3890CB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719"/>
          <a:stretch>
            <a:fillRect/>
          </a:stretch>
        </p:blipFill>
        <p:spPr>
          <a:xfrm>
            <a:off x="1896120" y="1259340"/>
            <a:ext cx="8672580" cy="503100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0A19A77-BAB8-41C0-89AE-B79E007494E1}"/>
              </a:ext>
            </a:extLst>
          </p:cNvPr>
          <p:cNvSpPr/>
          <p:nvPr/>
        </p:nvSpPr>
        <p:spPr>
          <a:xfrm>
            <a:off x="4254500" y="1852979"/>
            <a:ext cx="12065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C32A320-93E6-4829-93E5-06F3B05D38DA}"/>
              </a:ext>
            </a:extLst>
          </p:cNvPr>
          <p:cNvSpPr/>
          <p:nvPr/>
        </p:nvSpPr>
        <p:spPr>
          <a:xfrm>
            <a:off x="8060400" y="2105238"/>
            <a:ext cx="72036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A225426-A6EB-4014-9A3D-D981671CDA49}"/>
              </a:ext>
            </a:extLst>
          </p:cNvPr>
          <p:cNvSpPr/>
          <p:nvPr/>
        </p:nvSpPr>
        <p:spPr>
          <a:xfrm>
            <a:off x="9353370" y="2372990"/>
            <a:ext cx="125187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7D4D54A-16D6-4FB5-9A19-D6F9498FA0FE}"/>
              </a:ext>
            </a:extLst>
          </p:cNvPr>
          <p:cNvSpPr/>
          <p:nvPr/>
        </p:nvSpPr>
        <p:spPr>
          <a:xfrm>
            <a:off x="9429240" y="4532919"/>
            <a:ext cx="96360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C8F65BD-4C1B-4A9E-BDA8-80CF198D1501}"/>
              </a:ext>
            </a:extLst>
          </p:cNvPr>
          <p:cNvSpPr/>
          <p:nvPr/>
        </p:nvSpPr>
        <p:spPr>
          <a:xfrm>
            <a:off x="7966560" y="5220718"/>
            <a:ext cx="162708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65849A3-CD89-4B07-9DCB-EEAE4A1F7663}"/>
              </a:ext>
            </a:extLst>
          </p:cNvPr>
          <p:cNvSpPr/>
          <p:nvPr/>
        </p:nvSpPr>
        <p:spPr>
          <a:xfrm>
            <a:off x="4371120" y="5016419"/>
            <a:ext cx="911520" cy="448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70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083521D-8A25-4E24-83E5-2AFD5782A300}"/>
              </a:ext>
            </a:extLst>
          </p:cNvPr>
          <p:cNvSpPr txBox="1"/>
          <p:nvPr/>
        </p:nvSpPr>
        <p:spPr>
          <a:xfrm>
            <a:off x="667174" y="280648"/>
            <a:ext cx="4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800" b="1" dirty="0">
                <a:latin typeface="Myriad Apple" panose="02000400000000000000" pitchFamily="2" charset="0"/>
              </a:rPr>
              <a:t>Solución propuesta</a:t>
            </a:r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24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7226" t="44905" r="56812" b="29459"/>
          <a:stretch/>
        </p:blipFill>
        <p:spPr>
          <a:xfrm>
            <a:off x="5046660" y="10800"/>
            <a:ext cx="1462680" cy="1247760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2B5BACE6-5AC3-4A77-B471-E24F1D3A8D17}"/>
              </a:ext>
            </a:extLst>
          </p:cNvPr>
          <p:cNvSpPr/>
          <p:nvPr/>
        </p:nvSpPr>
        <p:spPr>
          <a:xfrm>
            <a:off x="7332480" y="36921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40F4BF97-A26B-4127-8ED5-C568BCE51C01}"/>
              </a:ext>
            </a:extLst>
          </p:cNvPr>
          <p:cNvSpPr/>
          <p:nvPr/>
        </p:nvSpPr>
        <p:spPr>
          <a:xfrm>
            <a:off x="8669520" y="441900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C1FC5B26-598D-4F3E-BFCF-597A57841C97}"/>
              </a:ext>
            </a:extLst>
          </p:cNvPr>
          <p:cNvSpPr/>
          <p:nvPr/>
        </p:nvSpPr>
        <p:spPr>
          <a:xfrm>
            <a:off x="5995440" y="44456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B7628234-4B30-421F-BE5D-6260033103DE}"/>
              </a:ext>
            </a:extLst>
          </p:cNvPr>
          <p:cNvSpPr/>
          <p:nvPr/>
        </p:nvSpPr>
        <p:spPr>
          <a:xfrm>
            <a:off x="7332480" y="51724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345B28CC-3362-43D7-AA36-732CD385BF08}"/>
              </a:ext>
            </a:extLst>
          </p:cNvPr>
          <p:cNvSpPr/>
          <p:nvPr/>
        </p:nvSpPr>
        <p:spPr>
          <a:xfrm>
            <a:off x="9978840" y="29980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7ED18310-6467-49DE-8084-CB4B82B93B6F}"/>
              </a:ext>
            </a:extLst>
          </p:cNvPr>
          <p:cNvSpPr/>
          <p:nvPr/>
        </p:nvSpPr>
        <p:spPr>
          <a:xfrm>
            <a:off x="10832760" y="34624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53B6FD3A-E3F5-4F9D-9CFB-7E5D0523DBE1}"/>
              </a:ext>
            </a:extLst>
          </p:cNvPr>
          <p:cNvSpPr/>
          <p:nvPr/>
        </p:nvSpPr>
        <p:spPr>
          <a:xfrm>
            <a:off x="9125280" y="347940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ABFD9612-55F0-41AC-9DE3-903F6E6086C9}"/>
              </a:ext>
            </a:extLst>
          </p:cNvPr>
          <p:cNvSpPr/>
          <p:nvPr/>
        </p:nvSpPr>
        <p:spPr>
          <a:xfrm>
            <a:off x="9978840" y="394344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4AEB9018-E6FB-4450-94A7-E885191E9A4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07D910B1-7A71-4670-A4D0-A6832FA24330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B44C6D13-72E5-45EA-B5B1-9A2FC4449CE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20">
            <a:extLst>
              <a:ext uri="{FF2B5EF4-FFF2-40B4-BE49-F238E27FC236}">
                <a16:creationId xmlns:a16="http://schemas.microsoft.com/office/drawing/2014/main" id="{85587071-2799-45FC-8FC4-C3BEBBB73CDD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1">
            <a:extLst>
              <a:ext uri="{FF2B5EF4-FFF2-40B4-BE49-F238E27FC236}">
                <a16:creationId xmlns:a16="http://schemas.microsoft.com/office/drawing/2014/main" id="{56A39E7F-F6EA-46EA-9F49-FFB00F816E69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2">
            <a:extLst>
              <a:ext uri="{FF2B5EF4-FFF2-40B4-BE49-F238E27FC236}">
                <a16:creationId xmlns:a16="http://schemas.microsoft.com/office/drawing/2014/main" id="{BA3B3E4C-4CA7-4F5D-B4D0-C2FA2DA7E88F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66B0D7A6-96B9-4A3B-86DB-6E42246C731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8">
            <a:extLst>
              <a:ext uri="{FF2B5EF4-FFF2-40B4-BE49-F238E27FC236}">
                <a16:creationId xmlns:a16="http://schemas.microsoft.com/office/drawing/2014/main" id="{CF10E857-5317-4C4C-B960-BFB8998718DA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9">
            <a:extLst>
              <a:ext uri="{FF2B5EF4-FFF2-40B4-BE49-F238E27FC236}">
                <a16:creationId xmlns:a16="http://schemas.microsoft.com/office/drawing/2014/main" id="{BEF6D305-FABD-4DC5-B1F2-D547DFB956E7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30">
            <a:extLst>
              <a:ext uri="{FF2B5EF4-FFF2-40B4-BE49-F238E27FC236}">
                <a16:creationId xmlns:a16="http://schemas.microsoft.com/office/drawing/2014/main" id="{2DDCB415-181D-4F9D-9A63-E8B35C58E762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31">
            <a:extLst>
              <a:ext uri="{FF2B5EF4-FFF2-40B4-BE49-F238E27FC236}">
                <a16:creationId xmlns:a16="http://schemas.microsoft.com/office/drawing/2014/main" id="{C19959EE-7608-4CF4-A041-2514AED293FB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2">
            <a:extLst>
              <a:ext uri="{FF2B5EF4-FFF2-40B4-BE49-F238E27FC236}">
                <a16:creationId xmlns:a16="http://schemas.microsoft.com/office/drawing/2014/main" id="{70FA3EF8-8FD2-45D7-AAD1-68FB3647AF66}"/>
              </a:ext>
            </a:extLst>
          </p:cNvPr>
          <p:cNvSpPr/>
          <p:nvPr/>
        </p:nvSpPr>
        <p:spPr>
          <a:xfrm>
            <a:off x="519518" y="1691820"/>
            <a:ext cx="243864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NI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QT </a:t>
            </a:r>
            <a:r>
              <a:rPr lang="es-NI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Creator</a:t>
            </a:r>
            <a:endParaRPr lang="es-NI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Picture 5">
            <a:extLst>
              <a:ext uri="{FF2B5EF4-FFF2-40B4-BE49-F238E27FC236}">
                <a16:creationId xmlns:a16="http://schemas.microsoft.com/office/drawing/2014/main" id="{59F1067F-5768-4DB3-A490-48B9C69007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1400" y="3348360"/>
            <a:ext cx="1141200" cy="837360"/>
          </a:xfrm>
          <a:prstGeom prst="rect">
            <a:avLst/>
          </a:prstGeom>
          <a:ln>
            <a:noFill/>
          </a:ln>
        </p:spPr>
      </p:pic>
      <p:sp>
        <p:nvSpPr>
          <p:cNvPr id="61" name="CustomShape 33">
            <a:extLst>
              <a:ext uri="{FF2B5EF4-FFF2-40B4-BE49-F238E27FC236}">
                <a16:creationId xmlns:a16="http://schemas.microsoft.com/office/drawing/2014/main" id="{04CB458B-B83B-417D-8EB4-E45683D645A9}"/>
              </a:ext>
            </a:extLst>
          </p:cNvPr>
          <p:cNvSpPr/>
          <p:nvPr/>
        </p:nvSpPr>
        <p:spPr>
          <a:xfrm>
            <a:off x="582762" y="2279880"/>
            <a:ext cx="5820984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desarrollo del laboratorio virtual de robótica industrial está basado en dos amplios pilares de recursos de software tales como las librerías que corresponden a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s-NI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 las librerías de desarrollo de aplicaciones de 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Qt- </a:t>
            </a:r>
            <a:r>
              <a:rPr lang="es-NI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Creator</a:t>
            </a:r>
            <a:r>
              <a:rPr lang="es-NI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Picture 7">
            <a:extLst>
              <a:ext uri="{FF2B5EF4-FFF2-40B4-BE49-F238E27FC236}">
                <a16:creationId xmlns:a16="http://schemas.microsoft.com/office/drawing/2014/main" id="{A717EDC6-1C90-44F4-9BF9-0EC75DC1ACBD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1400" y="4320720"/>
            <a:ext cx="3407760" cy="2208960"/>
          </a:xfrm>
          <a:prstGeom prst="rect">
            <a:avLst/>
          </a:prstGeom>
          <a:ln>
            <a:noFill/>
          </a:ln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B62430C7-4C80-4D29-8BC7-FD9D161A6E66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0760" y="1921680"/>
            <a:ext cx="5382000" cy="4745160"/>
          </a:xfrm>
          <a:prstGeom prst="rect">
            <a:avLst/>
          </a:prstGeom>
          <a:ln>
            <a:noFill/>
          </a:ln>
        </p:spPr>
      </p:pic>
      <p:sp>
        <p:nvSpPr>
          <p:cNvPr id="64" name="CustomShape 34">
            <a:extLst>
              <a:ext uri="{FF2B5EF4-FFF2-40B4-BE49-F238E27FC236}">
                <a16:creationId xmlns:a16="http://schemas.microsoft.com/office/drawing/2014/main" id="{1DB20A6C-943B-4CF5-A5C7-58B964502F73}"/>
              </a:ext>
            </a:extLst>
          </p:cNvPr>
          <p:cNvSpPr/>
          <p:nvPr/>
        </p:nvSpPr>
        <p:spPr>
          <a:xfrm>
            <a:off x="7266240" y="18543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35">
            <a:extLst>
              <a:ext uri="{FF2B5EF4-FFF2-40B4-BE49-F238E27FC236}">
                <a16:creationId xmlns:a16="http://schemas.microsoft.com/office/drawing/2014/main" id="{A3BF8618-7B96-48E9-8AF0-0129A72FB465}"/>
              </a:ext>
            </a:extLst>
          </p:cNvPr>
          <p:cNvSpPr/>
          <p:nvPr/>
        </p:nvSpPr>
        <p:spPr>
          <a:xfrm>
            <a:off x="9296280" y="2367360"/>
            <a:ext cx="2791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CMAKE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Compilador Oficial de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6">
            <a:extLst>
              <a:ext uri="{FF2B5EF4-FFF2-40B4-BE49-F238E27FC236}">
                <a16:creationId xmlns:a16="http://schemas.microsoft.com/office/drawing/2014/main" id="{3C5FFC9A-15FD-40DD-8183-74A081388ECA}"/>
              </a:ext>
            </a:extLst>
          </p:cNvPr>
          <p:cNvSpPr/>
          <p:nvPr/>
        </p:nvSpPr>
        <p:spPr>
          <a:xfrm>
            <a:off x="9185400" y="4678560"/>
            <a:ext cx="1754640" cy="1034640"/>
          </a:xfrm>
          <a:prstGeom prst="roundRect">
            <a:avLst>
              <a:gd name="adj" fmla="val 16667"/>
            </a:avLst>
          </a:prstGeom>
          <a:noFill/>
          <a:ln w="41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CustomShape 37">
            <a:extLst>
              <a:ext uri="{FF2B5EF4-FFF2-40B4-BE49-F238E27FC236}">
                <a16:creationId xmlns:a16="http://schemas.microsoft.com/office/drawing/2014/main" id="{9D083AED-2216-47E5-879A-4DB6708557A5}"/>
              </a:ext>
            </a:extLst>
          </p:cNvPr>
          <p:cNvSpPr/>
          <p:nvPr/>
        </p:nvSpPr>
        <p:spPr>
          <a:xfrm>
            <a:off x="9377100" y="3712780"/>
            <a:ext cx="2791080" cy="9383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C++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 la programación 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nodos ROS y diseño de GUI</a:t>
            </a:r>
          </a:p>
          <a:p>
            <a:pPr>
              <a:lnSpc>
                <a:spcPct val="100000"/>
              </a:lnSpc>
            </a:pPr>
            <a:r>
              <a:rPr lang="es-NI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QML Desarrollo de la interfaz</a:t>
            </a:r>
            <a:endParaRPr lang="es-NI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56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3486051" y="393990"/>
            <a:ext cx="52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1600" b="1" dirty="0"/>
              <a:t>Implementación de LVR</a:t>
            </a:r>
            <a:endParaRPr lang="" altLang="en-US" sz="1600" b="1" dirty="0"/>
          </a:p>
        </p:txBody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1" t="702" r="17115" b="2828"/>
          <a:stretch>
            <a:fillRect/>
          </a:stretch>
        </p:blipFill>
        <p:spPr>
          <a:xfrm>
            <a:off x="2436850" y="1277531"/>
            <a:ext cx="7156790" cy="4695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F3B76D3-0A8E-4233-8B35-AE5F34C3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" y="2473521"/>
            <a:ext cx="1921581" cy="24421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29CB0E-A9EA-416D-920A-79C3461B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19" y="2599186"/>
            <a:ext cx="1704614" cy="170728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6B1B751-46CC-478B-AC5D-8DC0876B2C38}"/>
              </a:ext>
            </a:extLst>
          </p:cNvPr>
          <p:cNvCxnSpPr>
            <a:stCxn id="34" idx="3"/>
          </p:cNvCxnSpPr>
          <p:nvPr/>
        </p:nvCxnSpPr>
        <p:spPr>
          <a:xfrm flipV="1">
            <a:off x="2078153" y="3694586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4133C35-72CD-4570-8B7D-98C33002B9AD}"/>
              </a:ext>
            </a:extLst>
          </p:cNvPr>
          <p:cNvCxnSpPr/>
          <p:nvPr/>
        </p:nvCxnSpPr>
        <p:spPr>
          <a:xfrm flipV="1">
            <a:off x="9555667" y="3652380"/>
            <a:ext cx="90647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A82C625-C708-41A3-99A0-B1BF352260A1}"/>
              </a:ext>
            </a:extLst>
          </p:cNvPr>
          <p:cNvSpPr/>
          <p:nvPr/>
        </p:nvSpPr>
        <p:spPr>
          <a:xfrm>
            <a:off x="2580480" y="1044000"/>
            <a:ext cx="6972372" cy="5106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09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3"/>
          <p:cNvSpPr/>
          <p:nvPr/>
        </p:nvSpPr>
        <p:spPr>
          <a:xfrm>
            <a:off x="6970320" y="77760"/>
            <a:ext cx="4099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NI" sz="14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Universidad Nacional de Ingeniería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Line 4"/>
          <p:cNvSpPr/>
          <p:nvPr/>
        </p:nvSpPr>
        <p:spPr>
          <a:xfrm>
            <a:off x="11009880" y="77760"/>
            <a:ext cx="36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"/>
          <p:cNvSpPr/>
          <p:nvPr/>
        </p:nvSpPr>
        <p:spPr>
          <a:xfrm rot="10800000" flipV="1">
            <a:off x="11070005" y="82755"/>
            <a:ext cx="16563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000" b="0" strike="noStrike" spc="299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Nexa Light"/>
              </a:rPr>
              <a:t>Electrónica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6"/>
          <p:cNvSpPr/>
          <p:nvPr/>
        </p:nvSpPr>
        <p:spPr>
          <a:xfrm flipV="1">
            <a:off x="0" y="0"/>
            <a:ext cx="1770480" cy="126936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solidFill>
              <a:srgbClr val="003485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7"/>
          <p:cNvSpPr/>
          <p:nvPr/>
        </p:nvSpPr>
        <p:spPr>
          <a:xfrm flipH="1">
            <a:off x="10515240" y="5649840"/>
            <a:ext cx="1679400" cy="1207800"/>
          </a:xfrm>
          <a:prstGeom prst="triangle">
            <a:avLst>
              <a:gd name="adj" fmla="val 0"/>
            </a:avLst>
          </a:prstGeom>
          <a:solidFill>
            <a:srgbClr val="003485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8"/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13"/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14"/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16"/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8"/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20"/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1"/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2"/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3"/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4"/>
          <p:cNvSpPr/>
          <p:nvPr/>
        </p:nvSpPr>
        <p:spPr>
          <a:xfrm rot="10800000">
            <a:off x="11120760" y="20646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5"/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7"/>
          <p:cNvSpPr/>
          <p:nvPr/>
        </p:nvSpPr>
        <p:spPr>
          <a:xfrm rot="10800000">
            <a:off x="11120760" y="104400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8"/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9"/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0"/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1"/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16" descr="Screenshot from 2019-01-09 15-06-27">
            <a:extLst>
              <a:ext uri="{FF2B5EF4-FFF2-40B4-BE49-F238E27FC236}">
                <a16:creationId xmlns:a16="http://schemas.microsoft.com/office/drawing/2014/main" id="{73977ECD-A8D6-4AF8-8E0C-120FB4A60F36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990" t="47035" r="36553" b="39282"/>
          <a:stretch/>
        </p:blipFill>
        <p:spPr>
          <a:xfrm>
            <a:off x="5342020" y="108539"/>
            <a:ext cx="1507959" cy="666001"/>
          </a:xfrm>
          <a:prstGeom prst="rect">
            <a:avLst/>
          </a:prstGeom>
        </p:spPr>
      </p:pic>
      <p:sp>
        <p:nvSpPr>
          <p:cNvPr id="39" name="CustomShape 8">
            <a:extLst>
              <a:ext uri="{FF2B5EF4-FFF2-40B4-BE49-F238E27FC236}">
                <a16:creationId xmlns:a16="http://schemas.microsoft.com/office/drawing/2014/main" id="{334133F0-860C-4B4A-9FAE-1F2A06362E0B}"/>
              </a:ext>
            </a:extLst>
          </p:cNvPr>
          <p:cNvSpPr/>
          <p:nvPr/>
        </p:nvSpPr>
        <p:spPr>
          <a:xfrm>
            <a:off x="7293240" y="374544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30EB460F-9385-4571-9949-09343CEBE9C0}"/>
              </a:ext>
            </a:extLst>
          </p:cNvPr>
          <p:cNvSpPr/>
          <p:nvPr/>
        </p:nvSpPr>
        <p:spPr>
          <a:xfrm>
            <a:off x="8630280" y="447228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4B7B1AFF-854E-4DE1-8F1C-E34F2036D743}"/>
              </a:ext>
            </a:extLst>
          </p:cNvPr>
          <p:cNvSpPr/>
          <p:nvPr/>
        </p:nvSpPr>
        <p:spPr>
          <a:xfrm>
            <a:off x="5956200" y="449892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1">
            <a:extLst>
              <a:ext uri="{FF2B5EF4-FFF2-40B4-BE49-F238E27FC236}">
                <a16:creationId xmlns:a16="http://schemas.microsoft.com/office/drawing/2014/main" id="{AD3F5F6E-38CE-465D-90EC-6975C8FF9AE3}"/>
              </a:ext>
            </a:extLst>
          </p:cNvPr>
          <p:cNvSpPr/>
          <p:nvPr/>
        </p:nvSpPr>
        <p:spPr>
          <a:xfrm>
            <a:off x="7293240" y="5225760"/>
            <a:ext cx="1636920" cy="14112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2">
            <a:extLst>
              <a:ext uri="{FF2B5EF4-FFF2-40B4-BE49-F238E27FC236}">
                <a16:creationId xmlns:a16="http://schemas.microsoft.com/office/drawing/2014/main" id="{865D5F77-A7B0-4ED8-BB96-CF6D683DDA32}"/>
              </a:ext>
            </a:extLst>
          </p:cNvPr>
          <p:cNvSpPr/>
          <p:nvPr/>
        </p:nvSpPr>
        <p:spPr>
          <a:xfrm>
            <a:off x="9939600" y="30513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F4174A19-6358-412B-8BB1-AA8BDB93FE9A}"/>
              </a:ext>
            </a:extLst>
          </p:cNvPr>
          <p:cNvSpPr/>
          <p:nvPr/>
        </p:nvSpPr>
        <p:spPr>
          <a:xfrm>
            <a:off x="10793520" y="351576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4">
            <a:extLst>
              <a:ext uri="{FF2B5EF4-FFF2-40B4-BE49-F238E27FC236}">
                <a16:creationId xmlns:a16="http://schemas.microsoft.com/office/drawing/2014/main" id="{CEF0B80F-BB06-4732-B64A-3401929647D9}"/>
              </a:ext>
            </a:extLst>
          </p:cNvPr>
          <p:cNvSpPr/>
          <p:nvPr/>
        </p:nvSpPr>
        <p:spPr>
          <a:xfrm>
            <a:off x="9085680" y="353268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5">
            <a:extLst>
              <a:ext uri="{FF2B5EF4-FFF2-40B4-BE49-F238E27FC236}">
                <a16:creationId xmlns:a16="http://schemas.microsoft.com/office/drawing/2014/main" id="{772CDD58-18A9-47DE-AE11-3498F0C64166}"/>
              </a:ext>
            </a:extLst>
          </p:cNvPr>
          <p:cNvSpPr/>
          <p:nvPr/>
        </p:nvSpPr>
        <p:spPr>
          <a:xfrm>
            <a:off x="9939600" y="3996720"/>
            <a:ext cx="1045080" cy="90108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6">
            <a:extLst>
              <a:ext uri="{FF2B5EF4-FFF2-40B4-BE49-F238E27FC236}">
                <a16:creationId xmlns:a16="http://schemas.microsoft.com/office/drawing/2014/main" id="{CDDCAC09-A267-4663-828A-87C84336D5D0}"/>
              </a:ext>
            </a:extLst>
          </p:cNvPr>
          <p:cNvSpPr/>
          <p:nvPr/>
        </p:nvSpPr>
        <p:spPr>
          <a:xfrm>
            <a:off x="1204560" y="46767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5333F7A8-D04E-4161-957C-1AB8407B4453}"/>
              </a:ext>
            </a:extLst>
          </p:cNvPr>
          <p:cNvSpPr/>
          <p:nvPr/>
        </p:nvSpPr>
        <p:spPr>
          <a:xfrm>
            <a:off x="2126520" y="51778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8">
            <a:extLst>
              <a:ext uri="{FF2B5EF4-FFF2-40B4-BE49-F238E27FC236}">
                <a16:creationId xmlns:a16="http://schemas.microsoft.com/office/drawing/2014/main" id="{7CFA73FC-2E84-4263-8413-1C146166F518}"/>
              </a:ext>
            </a:extLst>
          </p:cNvPr>
          <p:cNvSpPr/>
          <p:nvPr/>
        </p:nvSpPr>
        <p:spPr>
          <a:xfrm>
            <a:off x="282960" y="519624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9">
            <a:extLst>
              <a:ext uri="{FF2B5EF4-FFF2-40B4-BE49-F238E27FC236}">
                <a16:creationId xmlns:a16="http://schemas.microsoft.com/office/drawing/2014/main" id="{9FA2BC57-AD62-4136-8740-1DA75EAC3C8B}"/>
              </a:ext>
            </a:extLst>
          </p:cNvPr>
          <p:cNvSpPr/>
          <p:nvPr/>
        </p:nvSpPr>
        <p:spPr>
          <a:xfrm>
            <a:off x="1204560" y="569736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20">
            <a:extLst>
              <a:ext uri="{FF2B5EF4-FFF2-40B4-BE49-F238E27FC236}">
                <a16:creationId xmlns:a16="http://schemas.microsoft.com/office/drawing/2014/main" id="{FF59B5FA-829B-4027-98F7-8586DD7E0F50}"/>
              </a:ext>
            </a:extLst>
          </p:cNvPr>
          <p:cNvSpPr/>
          <p:nvPr/>
        </p:nvSpPr>
        <p:spPr>
          <a:xfrm>
            <a:off x="3029040" y="4198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1">
            <a:extLst>
              <a:ext uri="{FF2B5EF4-FFF2-40B4-BE49-F238E27FC236}">
                <a16:creationId xmlns:a16="http://schemas.microsoft.com/office/drawing/2014/main" id="{2411E064-D858-4C2A-B6AC-2042358A7A07}"/>
              </a:ext>
            </a:extLst>
          </p:cNvPr>
          <p:cNvSpPr/>
          <p:nvPr/>
        </p:nvSpPr>
        <p:spPr>
          <a:xfrm>
            <a:off x="3617640" y="45187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2">
            <a:extLst>
              <a:ext uri="{FF2B5EF4-FFF2-40B4-BE49-F238E27FC236}">
                <a16:creationId xmlns:a16="http://schemas.microsoft.com/office/drawing/2014/main" id="{F1D7307E-9157-411F-95EE-3007BAB60D27}"/>
              </a:ext>
            </a:extLst>
          </p:cNvPr>
          <p:cNvSpPr/>
          <p:nvPr/>
        </p:nvSpPr>
        <p:spPr>
          <a:xfrm>
            <a:off x="2440440" y="453024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23">
            <a:extLst>
              <a:ext uri="{FF2B5EF4-FFF2-40B4-BE49-F238E27FC236}">
                <a16:creationId xmlns:a16="http://schemas.microsoft.com/office/drawing/2014/main" id="{E301B25F-250B-4135-A954-9F144D0B15E9}"/>
              </a:ext>
            </a:extLst>
          </p:cNvPr>
          <p:cNvSpPr/>
          <p:nvPr/>
        </p:nvSpPr>
        <p:spPr>
          <a:xfrm>
            <a:off x="3029040" y="48502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5">
            <a:extLst>
              <a:ext uri="{FF2B5EF4-FFF2-40B4-BE49-F238E27FC236}">
                <a16:creationId xmlns:a16="http://schemas.microsoft.com/office/drawing/2014/main" id="{4C33EDE9-BDB6-408C-A362-1796EE66A12D}"/>
              </a:ext>
            </a:extLst>
          </p:cNvPr>
          <p:cNvSpPr/>
          <p:nvPr/>
        </p:nvSpPr>
        <p:spPr>
          <a:xfrm rot="10800000">
            <a:off x="10198800" y="1563480"/>
            <a:ext cx="1128240" cy="97272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28">
            <a:extLst>
              <a:ext uri="{FF2B5EF4-FFF2-40B4-BE49-F238E27FC236}">
                <a16:creationId xmlns:a16="http://schemas.microsoft.com/office/drawing/2014/main" id="{F0B203F6-580C-4DEE-9ABA-7DE69BF86FC7}"/>
              </a:ext>
            </a:extLst>
          </p:cNvPr>
          <p:cNvSpPr/>
          <p:nvPr/>
        </p:nvSpPr>
        <p:spPr>
          <a:xfrm rot="10800000">
            <a:off x="9296280" y="25426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29">
            <a:extLst>
              <a:ext uri="{FF2B5EF4-FFF2-40B4-BE49-F238E27FC236}">
                <a16:creationId xmlns:a16="http://schemas.microsoft.com/office/drawing/2014/main" id="{A452576A-03CF-4F00-AA8D-CB3366BFFD08}"/>
              </a:ext>
            </a:extLst>
          </p:cNvPr>
          <p:cNvSpPr/>
          <p:nvPr/>
        </p:nvSpPr>
        <p:spPr>
          <a:xfrm rot="10800000">
            <a:off x="8707680" y="222300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0">
            <a:extLst>
              <a:ext uri="{FF2B5EF4-FFF2-40B4-BE49-F238E27FC236}">
                <a16:creationId xmlns:a16="http://schemas.microsoft.com/office/drawing/2014/main" id="{01B130CE-ECCA-47EF-B951-0A4A1E7ACE6A}"/>
              </a:ext>
            </a:extLst>
          </p:cNvPr>
          <p:cNvSpPr/>
          <p:nvPr/>
        </p:nvSpPr>
        <p:spPr>
          <a:xfrm rot="10800000">
            <a:off x="9884880" y="221112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31">
            <a:extLst>
              <a:ext uri="{FF2B5EF4-FFF2-40B4-BE49-F238E27FC236}">
                <a16:creationId xmlns:a16="http://schemas.microsoft.com/office/drawing/2014/main" id="{1C47F83D-289D-413F-B002-0B5A2296A6F3}"/>
              </a:ext>
            </a:extLst>
          </p:cNvPr>
          <p:cNvSpPr/>
          <p:nvPr/>
        </p:nvSpPr>
        <p:spPr>
          <a:xfrm rot="10800000">
            <a:off x="9296280" y="1891080"/>
            <a:ext cx="720360" cy="621000"/>
          </a:xfrm>
          <a:prstGeom prst="hexagon">
            <a:avLst>
              <a:gd name="adj" fmla="val 25000"/>
              <a:gd name="vf" fmla="val 115470"/>
            </a:avLst>
          </a:prstGeom>
          <a:noFill/>
          <a:ln w="9360">
            <a:solidFill>
              <a:schemeClr val="bg1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2">
            <a:extLst>
              <a:ext uri="{FF2B5EF4-FFF2-40B4-BE49-F238E27FC236}">
                <a16:creationId xmlns:a16="http://schemas.microsoft.com/office/drawing/2014/main" id="{7186F9E6-02F3-4AFB-AFBF-186BD3080204}"/>
              </a:ext>
            </a:extLst>
          </p:cNvPr>
          <p:cNvSpPr/>
          <p:nvPr/>
        </p:nvSpPr>
        <p:spPr>
          <a:xfrm>
            <a:off x="3406320" y="698040"/>
            <a:ext cx="5128200" cy="721800"/>
          </a:xfrm>
          <a:prstGeom prst="bracketPair">
            <a:avLst>
              <a:gd name="adj" fmla="val 25758"/>
            </a:avLst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ROS: Robot Operating System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33">
            <a:extLst>
              <a:ext uri="{FF2B5EF4-FFF2-40B4-BE49-F238E27FC236}">
                <a16:creationId xmlns:a16="http://schemas.microsoft.com/office/drawing/2014/main" id="{79FA24DB-729F-455E-8BC6-1BBAD43F718E}"/>
              </a:ext>
            </a:extLst>
          </p:cNvPr>
          <p:cNvSpPr/>
          <p:nvPr/>
        </p:nvSpPr>
        <p:spPr>
          <a:xfrm>
            <a:off x="4239360" y="2404080"/>
            <a:ext cx="7456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ha logrado agrupar  muchas de las mejores características de otros proyectos de software para robots dando una solución integral al problema de desarrollo de sistemas robóticos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5D36B3C4-53D5-462E-9A00-D91C8D518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3080" y="1685880"/>
            <a:ext cx="2382840" cy="628920"/>
          </a:xfrm>
          <a:prstGeom prst="rect">
            <a:avLst/>
          </a:prstGeom>
          <a:ln>
            <a:noFill/>
          </a:ln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6512D987-DDDC-4255-8C8D-247B03B447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4240" y="1891800"/>
            <a:ext cx="768600" cy="768600"/>
          </a:xfrm>
          <a:prstGeom prst="rect">
            <a:avLst/>
          </a:prstGeom>
          <a:ln>
            <a:noFill/>
          </a:ln>
        </p:spPr>
      </p:pic>
      <p:sp>
        <p:nvSpPr>
          <p:cNvPr id="65" name="CustomShape 34">
            <a:extLst>
              <a:ext uri="{FF2B5EF4-FFF2-40B4-BE49-F238E27FC236}">
                <a16:creationId xmlns:a16="http://schemas.microsoft.com/office/drawing/2014/main" id="{BA0110E6-8ECE-45CC-8CC4-97F0B5E9AF49}"/>
              </a:ext>
            </a:extLst>
          </p:cNvPr>
          <p:cNvSpPr/>
          <p:nvPr/>
        </p:nvSpPr>
        <p:spPr>
          <a:xfrm>
            <a:off x="1204560" y="1891800"/>
            <a:ext cx="25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2007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Stanford University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Picture 10">
            <a:extLst>
              <a:ext uri="{FF2B5EF4-FFF2-40B4-BE49-F238E27FC236}">
                <a16:creationId xmlns:a16="http://schemas.microsoft.com/office/drawing/2014/main" id="{ED2A96B5-811F-4085-B4D0-37636C0A4C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4240" y="2867760"/>
            <a:ext cx="832680" cy="832680"/>
          </a:xfrm>
          <a:prstGeom prst="rect">
            <a:avLst/>
          </a:prstGeom>
          <a:ln>
            <a:noFill/>
          </a:ln>
        </p:spPr>
      </p:pic>
      <p:sp>
        <p:nvSpPr>
          <p:cNvPr id="67" name="CustomShape 35">
            <a:extLst>
              <a:ext uri="{FF2B5EF4-FFF2-40B4-BE49-F238E27FC236}">
                <a16:creationId xmlns:a16="http://schemas.microsoft.com/office/drawing/2014/main" id="{AC566610-451F-461B-80B2-40D112EDA325}"/>
              </a:ext>
            </a:extLst>
          </p:cNvPr>
          <p:cNvSpPr/>
          <p:nvPr/>
        </p:nvSpPr>
        <p:spPr>
          <a:xfrm>
            <a:off x="1204560" y="2961720"/>
            <a:ext cx="2544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Proyecto Base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STAIR2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12">
            <a:extLst>
              <a:ext uri="{FF2B5EF4-FFF2-40B4-BE49-F238E27FC236}">
                <a16:creationId xmlns:a16="http://schemas.microsoft.com/office/drawing/2014/main" id="{9A88D9A3-C467-49B9-B059-A6DB0DF531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83320" y="3789720"/>
            <a:ext cx="939600" cy="939600"/>
          </a:xfrm>
          <a:prstGeom prst="rect">
            <a:avLst/>
          </a:prstGeom>
          <a:ln>
            <a:noFill/>
          </a:ln>
        </p:spPr>
      </p:pic>
      <p:sp>
        <p:nvSpPr>
          <p:cNvPr id="69" name="CustomShape 36">
            <a:extLst>
              <a:ext uri="{FF2B5EF4-FFF2-40B4-BE49-F238E27FC236}">
                <a16:creationId xmlns:a16="http://schemas.microsoft.com/office/drawing/2014/main" id="{4F60C736-6E58-42A8-944D-BEC27D2E5A2E}"/>
              </a:ext>
            </a:extLst>
          </p:cNvPr>
          <p:cNvSpPr/>
          <p:nvPr/>
        </p:nvSpPr>
        <p:spPr>
          <a:xfrm>
            <a:off x="1411560" y="3699000"/>
            <a:ext cx="2544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Willow Garage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 promovió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ROS a finales de 2007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14">
            <a:extLst>
              <a:ext uri="{FF2B5EF4-FFF2-40B4-BE49-F238E27FC236}">
                <a16:creationId xmlns:a16="http://schemas.microsoft.com/office/drawing/2014/main" id="{A677C539-29DE-4441-83BF-6FB680F4845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56240" y="4907880"/>
            <a:ext cx="1614600" cy="1728720"/>
          </a:xfrm>
          <a:prstGeom prst="rect">
            <a:avLst/>
          </a:prstGeom>
          <a:ln>
            <a:noFill/>
          </a:ln>
        </p:spPr>
      </p:pic>
      <p:sp>
        <p:nvSpPr>
          <p:cNvPr id="71" name="CustomShape 37">
            <a:extLst>
              <a:ext uri="{FF2B5EF4-FFF2-40B4-BE49-F238E27FC236}">
                <a16:creationId xmlns:a16="http://schemas.microsoft.com/office/drawing/2014/main" id="{0C7EDE5F-02BE-471A-9C07-E75CD473E4E1}"/>
              </a:ext>
            </a:extLst>
          </p:cNvPr>
          <p:cNvSpPr/>
          <p:nvPr/>
        </p:nvSpPr>
        <p:spPr>
          <a:xfrm>
            <a:off x="1770840" y="5225400"/>
            <a:ext cx="16354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 Primera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versión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NI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MEDUSA 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1">
            <a:extLst>
              <a:ext uri="{FF2B5EF4-FFF2-40B4-BE49-F238E27FC236}">
                <a16:creationId xmlns:a16="http://schemas.microsoft.com/office/drawing/2014/main" id="{08F2580B-E5E6-4052-89D0-F8813764123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891960" y="3599640"/>
            <a:ext cx="4157640" cy="3121920"/>
          </a:xfrm>
          <a:prstGeom prst="rect">
            <a:avLst/>
          </a:prstGeom>
          <a:ln>
            <a:noFill/>
          </a:ln>
        </p:spPr>
      </p:pic>
      <p:pic>
        <p:nvPicPr>
          <p:cNvPr id="73" name="Picture 5">
            <a:extLst>
              <a:ext uri="{FF2B5EF4-FFF2-40B4-BE49-F238E27FC236}">
                <a16:creationId xmlns:a16="http://schemas.microsoft.com/office/drawing/2014/main" id="{6AADE0DB-116F-43DB-BB89-329A9F3D4ED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804080" y="3789720"/>
            <a:ext cx="771120" cy="771120"/>
          </a:xfrm>
          <a:prstGeom prst="rect">
            <a:avLst/>
          </a:prstGeom>
          <a:ln>
            <a:noFill/>
          </a:ln>
        </p:spPr>
      </p:pic>
      <p:sp>
        <p:nvSpPr>
          <p:cNvPr id="74" name="CustomShape 38">
            <a:extLst>
              <a:ext uri="{FF2B5EF4-FFF2-40B4-BE49-F238E27FC236}">
                <a16:creationId xmlns:a16="http://schemas.microsoft.com/office/drawing/2014/main" id="{0E466A63-8697-4DE2-9EAE-D066DA6ECDAD}"/>
              </a:ext>
            </a:extLst>
          </p:cNvPr>
          <p:cNvSpPr/>
          <p:nvPr/>
        </p:nvSpPr>
        <p:spPr>
          <a:xfrm>
            <a:off x="7166160" y="4518720"/>
            <a:ext cx="2130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Numero de descargas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últimos 5 años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Picture 9">
            <a:extLst>
              <a:ext uri="{FF2B5EF4-FFF2-40B4-BE49-F238E27FC236}">
                <a16:creationId xmlns:a16="http://schemas.microsoft.com/office/drawing/2014/main" id="{A2173B99-E7FF-44EB-887F-F6E40AB51384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9789120" y="3952800"/>
            <a:ext cx="2050200" cy="2050200"/>
          </a:xfrm>
          <a:prstGeom prst="rect">
            <a:avLst/>
          </a:prstGeom>
          <a:ln>
            <a:noFill/>
          </a:ln>
        </p:spPr>
      </p:pic>
      <p:sp>
        <p:nvSpPr>
          <p:cNvPr id="76" name="CustomShape 39">
            <a:extLst>
              <a:ext uri="{FF2B5EF4-FFF2-40B4-BE49-F238E27FC236}">
                <a16:creationId xmlns:a16="http://schemas.microsoft.com/office/drawing/2014/main" id="{490318D8-E3A1-44FF-8C43-59458C277FC5}"/>
              </a:ext>
            </a:extLst>
          </p:cNvPr>
          <p:cNvSpPr/>
          <p:nvPr/>
        </p:nvSpPr>
        <p:spPr>
          <a:xfrm>
            <a:off x="9884160" y="3606840"/>
            <a:ext cx="1987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Muchos roboticistas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NI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interesados en ROS</a:t>
            </a:r>
            <a:endParaRPr lang="es-NI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85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1528</TotalTime>
  <Words>1412</Words>
  <Application>Microsoft Office PowerPoint</Application>
  <PresentationFormat>Panorámica</PresentationFormat>
  <Paragraphs>318</Paragraphs>
  <Slides>31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Myriad Apple</vt:lpstr>
      <vt:lpstr>Nexa Bold</vt:lpstr>
      <vt:lpstr>Nexa Light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Yesser Morales</dc:creator>
  <cp:lastModifiedBy>Yesser Morales</cp:lastModifiedBy>
  <cp:revision>332</cp:revision>
  <dcterms:created xsi:type="dcterms:W3CDTF">2018-10-11T05:39:45Z</dcterms:created>
  <dcterms:modified xsi:type="dcterms:W3CDTF">2019-08-16T16:21:50Z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